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  <p:sldMasterId id="214748365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y="6858000" cx="12192000"/>
  <p:notesSz cx="6858000" cy="9144000"/>
  <p:embeddedFontLst>
    <p:embeddedFont>
      <p:font typeface="Garamond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4128">
          <p15:clr>
            <a:srgbClr val="A4A3A4"/>
          </p15:clr>
        </p15:guide>
        <p15:guide id="2" orient="horz" pos="960">
          <p15:clr>
            <a:srgbClr val="A4A3A4"/>
          </p15:clr>
        </p15:guide>
      </p15:sldGuideLst>
    </p:ext>
    <p:ext uri="GoogleSlidesCustomDataVersion2">
      <go:slidesCustomData xmlns:go="http://customooxmlschemas.google.com/" r:id="rId31" roundtripDataSignature="AMtx7mgxE7SoOOWUSj1bf4vEsxwjZtsV2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D185796-7A77-4676-B103-F32E4D607BC9}">
  <a:tblStyle styleId="{8D185796-7A77-4676-B103-F32E4D607BC9}" styleName="Table_0">
    <a:wholeTbl>
      <a:tcTxStyle b="off" i="off">
        <a:font>
          <a:latin typeface="Garamond"/>
          <a:ea typeface="Garamond"/>
          <a:cs typeface="Garamond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CEFE7"/>
          </a:solidFill>
        </a:fill>
      </a:tcStyle>
    </a:wholeTbl>
    <a:band1H>
      <a:tcTxStyle/>
      <a:tcStyle>
        <a:fill>
          <a:solidFill>
            <a:srgbClr val="D8DDCB"/>
          </a:solidFill>
        </a:fill>
      </a:tcStyle>
    </a:band1H>
    <a:band2H>
      <a:tcTxStyle/>
    </a:band2H>
    <a:band1V>
      <a:tcTxStyle/>
      <a:tcStyle>
        <a:fill>
          <a:solidFill>
            <a:srgbClr val="D8DDCB"/>
          </a:solidFill>
        </a:fill>
      </a:tcStyle>
    </a:band1V>
    <a:band2V>
      <a:tcTxStyle/>
    </a:band2V>
    <a:lastCol>
      <a:tcTxStyle b="on" i="off">
        <a:font>
          <a:latin typeface="Garamond"/>
          <a:ea typeface="Garamond"/>
          <a:cs typeface="Garamond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Garamond"/>
          <a:ea typeface="Garamond"/>
          <a:cs typeface="Garamond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Garamond"/>
          <a:ea typeface="Garamond"/>
          <a:cs typeface="Garamond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Garamond"/>
          <a:ea typeface="Garamond"/>
          <a:cs typeface="Garamond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128"/>
        <p:guide pos="9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font" Target="fonts/Garamond-bold.fntdata"/><Relationship Id="rId27" Type="http://schemas.openxmlformats.org/officeDocument/2006/relationships/font" Target="fonts/Garamond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Garamond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customschemas.google.com/relationships/presentationmetadata" Target="metadata"/><Relationship Id="rId30" Type="http://schemas.openxmlformats.org/officeDocument/2006/relationships/font" Target="fonts/Garamond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NL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L"/>
              <a:t>Line spacing + Page numbers</a:t>
            </a:r>
            <a:endParaRPr/>
          </a:p>
        </p:txBody>
      </p:sp>
      <p:sp>
        <p:nvSpPr>
          <p:cNvPr id="213" name="Google Shape;213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886c861b5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886c861b5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2886c861b53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N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bg>
      <p:bgPr>
        <a:solidFill>
          <a:schemeClr val="accent2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2"/>
          <p:cNvSpPr txBox="1"/>
          <p:nvPr>
            <p:ph idx="1" type="body"/>
          </p:nvPr>
        </p:nvSpPr>
        <p:spPr>
          <a:xfrm>
            <a:off x="1028700" y="5078187"/>
            <a:ext cx="3222058" cy="9646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1D4B37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101010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101010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101010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101010"/>
                </a:solidFill>
              </a:defRPr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22" name="Google Shape;22;p22"/>
          <p:cNvSpPr/>
          <p:nvPr>
            <p:ph idx="2" type="pic"/>
          </p:nvPr>
        </p:nvSpPr>
        <p:spPr>
          <a:xfrm>
            <a:off x="6221413" y="0"/>
            <a:ext cx="4941887" cy="572611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23" name="Google Shape;23;p22"/>
          <p:cNvCxnSpPr/>
          <p:nvPr/>
        </p:nvCxnSpPr>
        <p:spPr>
          <a:xfrm>
            <a:off x="1028700" y="457211"/>
            <a:ext cx="1142999" cy="0"/>
          </a:xfrm>
          <a:prstGeom prst="straightConnector1">
            <a:avLst/>
          </a:prstGeom>
          <a:noFill/>
          <a:ln cap="flat" cmpd="sng" w="15875">
            <a:solidFill>
              <a:srgbClr val="1D4B3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" name="Google Shape;24;p22"/>
          <p:cNvSpPr txBox="1"/>
          <p:nvPr>
            <p:ph type="title"/>
          </p:nvPr>
        </p:nvSpPr>
        <p:spPr>
          <a:xfrm>
            <a:off x="914513" y="876299"/>
            <a:ext cx="5181486" cy="2242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4B37"/>
              </a:buClr>
              <a:buSzPts val="7200"/>
              <a:buFont typeface="Garamond"/>
              <a:buNone/>
              <a:defRPr sz="7200">
                <a:solidFill>
                  <a:srgbClr val="1D4B37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1"/>
          <p:cNvSpPr txBox="1"/>
          <p:nvPr>
            <p:ph type="title"/>
          </p:nvPr>
        </p:nvSpPr>
        <p:spPr>
          <a:xfrm>
            <a:off x="2015069" y="1752606"/>
            <a:ext cx="8158688" cy="18225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1"/>
          <p:cNvSpPr txBox="1"/>
          <p:nvPr>
            <p:ph idx="1" type="body"/>
          </p:nvPr>
        </p:nvSpPr>
        <p:spPr>
          <a:xfrm>
            <a:off x="2015067" y="3846051"/>
            <a:ext cx="8158690" cy="954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80"/>
              </a:spcBef>
              <a:spcAft>
                <a:spcPts val="0"/>
              </a:spcAft>
              <a:buSzPts val="276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3" name="Google Shape;93;p31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31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1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L"/>
              <a:t>‹#›</a:t>
            </a:fld>
            <a:endParaRPr/>
          </a:p>
        </p:txBody>
      </p:sp>
      <p:cxnSp>
        <p:nvCxnSpPr>
          <p:cNvPr id="96" name="Google Shape;96;p31"/>
          <p:cNvCxnSpPr/>
          <p:nvPr/>
        </p:nvCxnSpPr>
        <p:spPr>
          <a:xfrm>
            <a:off x="2012723" y="3710585"/>
            <a:ext cx="8163380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Google Shape;98;p32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" name="Google Shape;99;p32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32"/>
          <p:cNvSpPr txBox="1"/>
          <p:nvPr>
            <p:ph idx="1" type="body"/>
          </p:nvPr>
        </p:nvSpPr>
        <p:spPr>
          <a:xfrm>
            <a:off x="1298448" y="2560320"/>
            <a:ext cx="4718304" cy="3310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101" name="Google Shape;101;p32"/>
          <p:cNvSpPr txBox="1"/>
          <p:nvPr>
            <p:ph idx="2" type="body"/>
          </p:nvPr>
        </p:nvSpPr>
        <p:spPr>
          <a:xfrm>
            <a:off x="6181344" y="2560320"/>
            <a:ext cx="4718304" cy="3310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102" name="Google Shape;102;p32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32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32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3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33"/>
          <p:cNvSpPr txBox="1"/>
          <p:nvPr>
            <p:ph idx="1" type="body"/>
          </p:nvPr>
        </p:nvSpPr>
        <p:spPr>
          <a:xfrm>
            <a:off x="1295400" y="2658533"/>
            <a:ext cx="471830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72"/>
              </a:spcBef>
              <a:spcAft>
                <a:spcPts val="0"/>
              </a:spcAft>
              <a:buSzPts val="3220"/>
              <a:buNone/>
              <a:defRPr b="0" sz="28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3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07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840"/>
              <a:buNone/>
              <a:defRPr b="1" sz="1600"/>
            </a:lvl9pPr>
          </a:lstStyle>
          <a:p/>
        </p:txBody>
      </p:sp>
      <p:sp>
        <p:nvSpPr>
          <p:cNvPr id="108" name="Google Shape;108;p33"/>
          <p:cNvSpPr txBox="1"/>
          <p:nvPr>
            <p:ph idx="2" type="body"/>
          </p:nvPr>
        </p:nvSpPr>
        <p:spPr>
          <a:xfrm>
            <a:off x="1295400" y="3243262"/>
            <a:ext cx="4718304" cy="2632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109" name="Google Shape;109;p33"/>
          <p:cNvSpPr txBox="1"/>
          <p:nvPr>
            <p:ph idx="3" type="body"/>
          </p:nvPr>
        </p:nvSpPr>
        <p:spPr>
          <a:xfrm>
            <a:off x="6180670" y="2658533"/>
            <a:ext cx="471830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72"/>
              </a:spcBef>
              <a:spcAft>
                <a:spcPts val="0"/>
              </a:spcAft>
              <a:buSzPts val="3220"/>
              <a:buNone/>
              <a:defRPr b="0" sz="28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3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07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840"/>
              <a:buNone/>
              <a:defRPr b="1" sz="1600"/>
            </a:lvl9pPr>
          </a:lstStyle>
          <a:p/>
        </p:txBody>
      </p:sp>
      <p:sp>
        <p:nvSpPr>
          <p:cNvPr id="110" name="Google Shape;110;p33"/>
          <p:cNvSpPr txBox="1"/>
          <p:nvPr>
            <p:ph idx="4" type="body"/>
          </p:nvPr>
        </p:nvSpPr>
        <p:spPr>
          <a:xfrm>
            <a:off x="6180670" y="3243262"/>
            <a:ext cx="4718304" cy="2632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111" name="Google Shape;111;p33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33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3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L"/>
              <a:t>‹#›</a:t>
            </a:fld>
            <a:endParaRPr/>
          </a:p>
        </p:txBody>
      </p:sp>
      <p:cxnSp>
        <p:nvCxnSpPr>
          <p:cNvPr id="114" name="Google Shape;114;p33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4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4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34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34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L"/>
              <a:t>‹#›</a:t>
            </a:fld>
            <a:endParaRPr/>
          </a:p>
        </p:txBody>
      </p:sp>
      <p:cxnSp>
        <p:nvCxnSpPr>
          <p:cNvPr id="120" name="Google Shape;120;p34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5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5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35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6"/>
          <p:cNvSpPr txBox="1"/>
          <p:nvPr>
            <p:ph type="title"/>
          </p:nvPr>
        </p:nvSpPr>
        <p:spPr>
          <a:xfrm>
            <a:off x="1293811" y="1388534"/>
            <a:ext cx="371845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6"/>
          <p:cNvSpPr txBox="1"/>
          <p:nvPr>
            <p:ph idx="1" type="body"/>
          </p:nvPr>
        </p:nvSpPr>
        <p:spPr>
          <a:xfrm>
            <a:off x="5418668" y="982131"/>
            <a:ext cx="5469466" cy="4893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128" name="Google Shape;128;p36"/>
          <p:cNvSpPr txBox="1"/>
          <p:nvPr>
            <p:ph idx="2" type="body"/>
          </p:nvPr>
        </p:nvSpPr>
        <p:spPr>
          <a:xfrm>
            <a:off x="1293811" y="3031065"/>
            <a:ext cx="3718455" cy="2438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84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38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1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035"/>
              <a:buNone/>
              <a:defRPr sz="900"/>
            </a:lvl9pPr>
          </a:lstStyle>
          <a:p/>
        </p:txBody>
      </p:sp>
      <p:sp>
        <p:nvSpPr>
          <p:cNvPr id="129" name="Google Shape;129;p36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36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6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L"/>
              <a:t>‹#›</a:t>
            </a:fld>
            <a:endParaRPr/>
          </a:p>
        </p:txBody>
      </p:sp>
      <p:cxnSp>
        <p:nvCxnSpPr>
          <p:cNvPr id="132" name="Google Shape;132;p36"/>
          <p:cNvCxnSpPr/>
          <p:nvPr/>
        </p:nvCxnSpPr>
        <p:spPr>
          <a:xfrm>
            <a:off x="1396169" y="2912533"/>
            <a:ext cx="35144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7"/>
          <p:cNvSpPr txBox="1"/>
          <p:nvPr>
            <p:ph type="title"/>
          </p:nvPr>
        </p:nvSpPr>
        <p:spPr>
          <a:xfrm>
            <a:off x="1295399" y="1883832"/>
            <a:ext cx="6241816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aramond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7"/>
          <p:cNvSpPr/>
          <p:nvPr>
            <p:ph idx="2" type="pic"/>
          </p:nvPr>
        </p:nvSpPr>
        <p:spPr>
          <a:xfrm>
            <a:off x="8094831" y="1041400"/>
            <a:ext cx="3063347" cy="4775200"/>
          </a:xfrm>
          <a:prstGeom prst="roundRect">
            <a:avLst>
              <a:gd fmla="val 0" name="adj"/>
            </a:avLst>
          </a:prstGeom>
          <a:noFill/>
          <a:ln cap="flat" cmpd="thickThin" w="571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6" name="Google Shape;136;p37"/>
          <p:cNvSpPr txBox="1"/>
          <p:nvPr>
            <p:ph idx="1" type="body"/>
          </p:nvPr>
        </p:nvSpPr>
        <p:spPr>
          <a:xfrm>
            <a:off x="1295399" y="3255432"/>
            <a:ext cx="6241816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2070"/>
              <a:buNone/>
              <a:defRPr sz="1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38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1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035"/>
              <a:buNone/>
              <a:defRPr sz="900"/>
            </a:lvl9pPr>
          </a:lstStyle>
          <a:p/>
        </p:txBody>
      </p:sp>
      <p:sp>
        <p:nvSpPr>
          <p:cNvPr id="137" name="Google Shape;137;p37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7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7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8"/>
          <p:cNvSpPr txBox="1"/>
          <p:nvPr>
            <p:ph type="title"/>
          </p:nvPr>
        </p:nvSpPr>
        <p:spPr>
          <a:xfrm>
            <a:off x="1295401" y="4815415"/>
            <a:ext cx="9609666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8"/>
          <p:cNvSpPr/>
          <p:nvPr>
            <p:ph idx="2" type="pic"/>
          </p:nvPr>
        </p:nvSpPr>
        <p:spPr>
          <a:xfrm>
            <a:off x="1041427" y="1041399"/>
            <a:ext cx="10105972" cy="3335869"/>
          </a:xfrm>
          <a:prstGeom prst="roundRect">
            <a:avLst>
              <a:gd fmla="val 0" name="adj"/>
            </a:avLst>
          </a:prstGeom>
          <a:noFill/>
          <a:ln cap="flat" cmpd="thickThin" w="571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3" name="Google Shape;143;p38"/>
          <p:cNvSpPr txBox="1"/>
          <p:nvPr>
            <p:ph idx="1" type="body"/>
          </p:nvPr>
        </p:nvSpPr>
        <p:spPr>
          <a:xfrm>
            <a:off x="1295401" y="5382153"/>
            <a:ext cx="960966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SzPts val="161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38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1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035"/>
              <a:buNone/>
              <a:defRPr sz="900"/>
            </a:lvl9pPr>
          </a:lstStyle>
          <a:p/>
        </p:txBody>
      </p:sp>
      <p:sp>
        <p:nvSpPr>
          <p:cNvPr id="144" name="Google Shape;144;p38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8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8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9"/>
          <p:cNvSpPr txBox="1"/>
          <p:nvPr>
            <p:ph type="title"/>
          </p:nvPr>
        </p:nvSpPr>
        <p:spPr>
          <a:xfrm>
            <a:off x="1303868" y="982132"/>
            <a:ext cx="9592732" cy="295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aramond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9"/>
          <p:cNvSpPr txBox="1"/>
          <p:nvPr>
            <p:ph idx="1" type="body"/>
          </p:nvPr>
        </p:nvSpPr>
        <p:spPr>
          <a:xfrm>
            <a:off x="1303868" y="4343399"/>
            <a:ext cx="9592732" cy="1532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23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50" name="Google Shape;150;p39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9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9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L"/>
              <a:t>‹#›</a:t>
            </a:fld>
            <a:endParaRPr/>
          </a:p>
        </p:txBody>
      </p:sp>
      <p:cxnSp>
        <p:nvCxnSpPr>
          <p:cNvPr id="153" name="Google Shape;153;p39"/>
          <p:cNvCxnSpPr/>
          <p:nvPr/>
        </p:nvCxnSpPr>
        <p:spPr>
          <a:xfrm>
            <a:off x="1396169" y="4140199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/>
          <p:nvPr>
            <p:ph type="title"/>
          </p:nvPr>
        </p:nvSpPr>
        <p:spPr>
          <a:xfrm>
            <a:off x="1446213" y="982132"/>
            <a:ext cx="9296398" cy="2370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aramond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40"/>
          <p:cNvSpPr txBox="1"/>
          <p:nvPr>
            <p:ph idx="1" type="body"/>
          </p:nvPr>
        </p:nvSpPr>
        <p:spPr>
          <a:xfrm>
            <a:off x="1674812" y="3352800"/>
            <a:ext cx="8839202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400"/>
              </a:spcBef>
              <a:spcAft>
                <a:spcPts val="0"/>
              </a:spcAft>
              <a:buSzPts val="2300"/>
              <a:buFont typeface="Garamond"/>
              <a:buNone/>
              <a:defRPr sz="20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300"/>
              <a:buFont typeface="Garamond"/>
              <a:buNone/>
              <a:defRPr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070"/>
              <a:buFont typeface="Garamond"/>
              <a:buNone/>
              <a:defRPr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840"/>
              <a:buFont typeface="Garamond"/>
              <a:buNone/>
              <a:defRPr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Font typeface="Garamond"/>
              <a:buNone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157" name="Google Shape;157;p40"/>
          <p:cNvSpPr txBox="1"/>
          <p:nvPr>
            <p:ph idx="2" type="body"/>
          </p:nvPr>
        </p:nvSpPr>
        <p:spPr>
          <a:xfrm>
            <a:off x="1295401" y="4343399"/>
            <a:ext cx="9609666" cy="1532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23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58" name="Google Shape;158;p40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40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40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L"/>
              <a:t>‹#›</a:t>
            </a:fld>
            <a:endParaRPr/>
          </a:p>
        </p:txBody>
      </p:sp>
      <p:sp>
        <p:nvSpPr>
          <p:cNvPr id="161" name="Google Shape;161;p40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L" sz="8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“</a:t>
            </a:r>
            <a:endParaRPr/>
          </a:p>
        </p:txBody>
      </p:sp>
      <p:sp>
        <p:nvSpPr>
          <p:cNvPr id="162" name="Google Shape;162;p40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NL" sz="8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”</a:t>
            </a:r>
            <a:endParaRPr/>
          </a:p>
        </p:txBody>
      </p:sp>
      <p:cxnSp>
        <p:nvCxnSpPr>
          <p:cNvPr id="163" name="Google Shape;163;p40"/>
          <p:cNvCxnSpPr/>
          <p:nvPr/>
        </p:nvCxnSpPr>
        <p:spPr>
          <a:xfrm>
            <a:off x="1396169" y="4140199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3"/>
          <p:cNvSpPr txBox="1"/>
          <p:nvPr>
            <p:ph idx="1" type="body"/>
          </p:nvPr>
        </p:nvSpPr>
        <p:spPr>
          <a:xfrm>
            <a:off x="7258050" y="2000250"/>
            <a:ext cx="4667250" cy="3398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2300"/>
              <a:buNone/>
              <a:defRPr sz="2000">
                <a:solidFill>
                  <a:srgbClr val="1D4B37"/>
                </a:solidFill>
              </a:defRPr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38" name="Google Shape;38;p23"/>
          <p:cNvSpPr txBox="1"/>
          <p:nvPr>
            <p:ph idx="10" type="dt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3"/>
          <p:cNvSpPr txBox="1"/>
          <p:nvPr>
            <p:ph idx="12" type="sldNum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L"/>
              <a:t>‹#›</a:t>
            </a:fld>
            <a:endParaRPr/>
          </a:p>
        </p:txBody>
      </p:sp>
      <p:sp>
        <p:nvSpPr>
          <p:cNvPr id="40" name="Google Shape;40;p23"/>
          <p:cNvSpPr txBox="1"/>
          <p:nvPr>
            <p:ph type="title"/>
          </p:nvPr>
        </p:nvSpPr>
        <p:spPr>
          <a:xfrm>
            <a:off x="914513" y="876299"/>
            <a:ext cx="5181486" cy="2242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D4B37"/>
              </a:buClr>
              <a:buSzPts val="7200"/>
              <a:buFont typeface="Garamond"/>
              <a:buNone/>
              <a:defRPr sz="7200">
                <a:solidFill>
                  <a:srgbClr val="1D4B37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1" name="Google Shape;41;p23"/>
          <p:cNvCxnSpPr/>
          <p:nvPr/>
        </p:nvCxnSpPr>
        <p:spPr>
          <a:xfrm>
            <a:off x="1028700" y="457211"/>
            <a:ext cx="1142999" cy="0"/>
          </a:xfrm>
          <a:prstGeom prst="straightConnector1">
            <a:avLst/>
          </a:prstGeom>
          <a:noFill/>
          <a:ln cap="flat" cmpd="sng" w="15875">
            <a:solidFill>
              <a:srgbClr val="1D4B3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1"/>
          <p:cNvSpPr txBox="1"/>
          <p:nvPr>
            <p:ph type="title"/>
          </p:nvPr>
        </p:nvSpPr>
        <p:spPr>
          <a:xfrm>
            <a:off x="1295402" y="3308581"/>
            <a:ext cx="9609668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aramond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41"/>
          <p:cNvSpPr txBox="1"/>
          <p:nvPr>
            <p:ph idx="1" type="body"/>
          </p:nvPr>
        </p:nvSpPr>
        <p:spPr>
          <a:xfrm>
            <a:off x="1295401" y="4777381"/>
            <a:ext cx="960966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3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7" name="Google Shape;167;p41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41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41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2"/>
          <p:cNvSpPr txBox="1"/>
          <p:nvPr>
            <p:ph type="title"/>
          </p:nvPr>
        </p:nvSpPr>
        <p:spPr>
          <a:xfrm>
            <a:off x="1446213" y="982132"/>
            <a:ext cx="9296398" cy="2243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aramond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42"/>
          <p:cNvSpPr txBox="1"/>
          <p:nvPr>
            <p:ph idx="1" type="body"/>
          </p:nvPr>
        </p:nvSpPr>
        <p:spPr>
          <a:xfrm>
            <a:off x="1295401" y="3639312"/>
            <a:ext cx="9609668" cy="8869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76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3" name="Google Shape;173;p42"/>
          <p:cNvSpPr txBox="1"/>
          <p:nvPr>
            <p:ph idx="2" type="body"/>
          </p:nvPr>
        </p:nvSpPr>
        <p:spPr>
          <a:xfrm>
            <a:off x="1295401" y="4529667"/>
            <a:ext cx="9609668" cy="1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207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4" name="Google Shape;174;p42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42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42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L"/>
              <a:t>‹#›</a:t>
            </a:fld>
            <a:endParaRPr/>
          </a:p>
        </p:txBody>
      </p:sp>
      <p:sp>
        <p:nvSpPr>
          <p:cNvPr id="177" name="Google Shape;177;p42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L" sz="8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“</a:t>
            </a:r>
            <a:endParaRPr/>
          </a:p>
        </p:txBody>
      </p:sp>
      <p:sp>
        <p:nvSpPr>
          <p:cNvPr id="178" name="Google Shape;178;p4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NL" sz="8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”</a:t>
            </a:r>
            <a:endParaRPr/>
          </a:p>
        </p:txBody>
      </p:sp>
      <p:cxnSp>
        <p:nvCxnSpPr>
          <p:cNvPr id="179" name="Google Shape;179;p42"/>
          <p:cNvCxnSpPr/>
          <p:nvPr/>
        </p:nvCxnSpPr>
        <p:spPr>
          <a:xfrm>
            <a:off x="1396169" y="3429000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3"/>
          <p:cNvSpPr txBox="1"/>
          <p:nvPr>
            <p:ph type="title"/>
          </p:nvPr>
        </p:nvSpPr>
        <p:spPr>
          <a:xfrm>
            <a:off x="1295401" y="982132"/>
            <a:ext cx="9609666" cy="2243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43"/>
          <p:cNvSpPr txBox="1"/>
          <p:nvPr>
            <p:ph idx="1" type="body"/>
          </p:nvPr>
        </p:nvSpPr>
        <p:spPr>
          <a:xfrm>
            <a:off x="1295401" y="3630168"/>
            <a:ext cx="9609668" cy="841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3220"/>
              <a:buNone/>
              <a:defRPr sz="28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3" name="Google Shape;183;p43"/>
          <p:cNvSpPr txBox="1"/>
          <p:nvPr>
            <p:ph idx="2" type="body"/>
          </p:nvPr>
        </p:nvSpPr>
        <p:spPr>
          <a:xfrm>
            <a:off x="1295400" y="4470399"/>
            <a:ext cx="9609670" cy="1405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207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4" name="Google Shape;184;p43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43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43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L"/>
              <a:t>‹#›</a:t>
            </a:fld>
            <a:endParaRPr/>
          </a:p>
        </p:txBody>
      </p:sp>
      <p:cxnSp>
        <p:nvCxnSpPr>
          <p:cNvPr id="187" name="Google Shape;187;p43"/>
          <p:cNvCxnSpPr/>
          <p:nvPr/>
        </p:nvCxnSpPr>
        <p:spPr>
          <a:xfrm>
            <a:off x="1396169" y="3429000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4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44"/>
          <p:cNvSpPr txBox="1"/>
          <p:nvPr>
            <p:ph idx="1" type="body"/>
          </p:nvPr>
        </p:nvSpPr>
        <p:spPr>
          <a:xfrm rot="5400000">
            <a:off x="4436531" y="-584198"/>
            <a:ext cx="3318936" cy="96011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191" name="Google Shape;191;p44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44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44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L"/>
              <a:t>‹#›</a:t>
            </a:fld>
            <a:endParaRPr/>
          </a:p>
        </p:txBody>
      </p:sp>
      <p:cxnSp>
        <p:nvCxnSpPr>
          <p:cNvPr id="194" name="Google Shape;194;p44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5"/>
          <p:cNvSpPr txBox="1"/>
          <p:nvPr>
            <p:ph type="title"/>
          </p:nvPr>
        </p:nvSpPr>
        <p:spPr>
          <a:xfrm rot="5400000">
            <a:off x="7497936" y="2483551"/>
            <a:ext cx="4893735" cy="18908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45"/>
          <p:cNvSpPr txBox="1"/>
          <p:nvPr>
            <p:ph idx="1" type="body"/>
          </p:nvPr>
        </p:nvSpPr>
        <p:spPr>
          <a:xfrm rot="5400000">
            <a:off x="2565043" y="-287514"/>
            <a:ext cx="4893734" cy="7433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198" name="Google Shape;198;p45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45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45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L"/>
              <a:t>‹#›</a:t>
            </a:fld>
            <a:endParaRPr/>
          </a:p>
        </p:txBody>
      </p:sp>
      <p:cxnSp>
        <p:nvCxnSpPr>
          <p:cNvPr id="201" name="Google Shape;201;p45"/>
          <p:cNvCxnSpPr/>
          <p:nvPr/>
        </p:nvCxnSpPr>
        <p:spPr>
          <a:xfrm>
            <a:off x="8863890" y="990600"/>
            <a:ext cx="0" cy="48768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bg>
      <p:bgPr>
        <a:solidFill>
          <a:schemeClr val="accent2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 txBox="1"/>
          <p:nvPr>
            <p:ph idx="1" type="body"/>
          </p:nvPr>
        </p:nvSpPr>
        <p:spPr>
          <a:xfrm>
            <a:off x="1028700" y="5078187"/>
            <a:ext cx="3222058" cy="9646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1D4B37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101010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101010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101010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101010"/>
                </a:solidFill>
              </a:defRPr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204" name="Google Shape;204;p21"/>
          <p:cNvSpPr/>
          <p:nvPr>
            <p:ph idx="2" type="pic"/>
          </p:nvPr>
        </p:nvSpPr>
        <p:spPr>
          <a:xfrm>
            <a:off x="6221413" y="0"/>
            <a:ext cx="4941887" cy="572611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205" name="Google Shape;205;p21"/>
          <p:cNvCxnSpPr/>
          <p:nvPr/>
        </p:nvCxnSpPr>
        <p:spPr>
          <a:xfrm>
            <a:off x="1028700" y="457211"/>
            <a:ext cx="1142999" cy="0"/>
          </a:xfrm>
          <a:prstGeom prst="straightConnector1">
            <a:avLst/>
          </a:prstGeom>
          <a:noFill/>
          <a:ln cap="flat" cmpd="sng" w="15875">
            <a:solidFill>
              <a:srgbClr val="1D4B3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6" name="Google Shape;206;p21"/>
          <p:cNvSpPr txBox="1"/>
          <p:nvPr>
            <p:ph type="title"/>
          </p:nvPr>
        </p:nvSpPr>
        <p:spPr>
          <a:xfrm>
            <a:off x="914513" y="876299"/>
            <a:ext cx="5181486" cy="2242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4B37"/>
              </a:buClr>
              <a:buSzPts val="7200"/>
              <a:buFont typeface="Garamond"/>
              <a:buNone/>
              <a:defRPr sz="7200">
                <a:solidFill>
                  <a:srgbClr val="1D4B37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and Graph">
  <p:cSld name="Chart and Graph">
    <p:bg>
      <p:bgPr>
        <a:solidFill>
          <a:schemeClr val="lt2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6"/>
          <p:cNvSpPr txBox="1"/>
          <p:nvPr>
            <p:ph idx="10" type="dt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46"/>
          <p:cNvSpPr txBox="1"/>
          <p:nvPr>
            <p:ph idx="12" type="sldNum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>
  <p:cSld name="Introduction">
    <p:bg>
      <p:bgPr>
        <a:solidFill>
          <a:schemeClr val="accen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4"/>
          <p:cNvSpPr/>
          <p:nvPr>
            <p:ph idx="2" type="pic"/>
          </p:nvPr>
        </p:nvSpPr>
        <p:spPr>
          <a:xfrm>
            <a:off x="8847137" y="3862387"/>
            <a:ext cx="2316163" cy="2538413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24"/>
          <p:cNvSpPr/>
          <p:nvPr>
            <p:ph idx="3" type="pic"/>
          </p:nvPr>
        </p:nvSpPr>
        <p:spPr>
          <a:xfrm>
            <a:off x="6210300" y="3854450"/>
            <a:ext cx="2316163" cy="2538413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24"/>
          <p:cNvSpPr/>
          <p:nvPr>
            <p:ph idx="4" type="pic"/>
          </p:nvPr>
        </p:nvSpPr>
        <p:spPr>
          <a:xfrm>
            <a:off x="6210300" y="465138"/>
            <a:ext cx="4953000" cy="3090862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24"/>
          <p:cNvSpPr txBox="1"/>
          <p:nvPr>
            <p:ph idx="1" type="body"/>
          </p:nvPr>
        </p:nvSpPr>
        <p:spPr>
          <a:xfrm>
            <a:off x="761917" y="517972"/>
            <a:ext cx="295656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760"/>
              </a:spcBef>
              <a:spcAft>
                <a:spcPts val="0"/>
              </a:spcAft>
              <a:buSzPts val="10120"/>
              <a:buNone/>
              <a:defRPr b="1" sz="88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47" name="Google Shape;47;p24"/>
          <p:cNvSpPr txBox="1"/>
          <p:nvPr>
            <p:ph idx="5" type="body"/>
          </p:nvPr>
        </p:nvSpPr>
        <p:spPr>
          <a:xfrm>
            <a:off x="1040130" y="2009775"/>
            <a:ext cx="3924300" cy="439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1D4B37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300"/>
              <a:buNone/>
              <a:defRPr sz="2000">
                <a:solidFill>
                  <a:srgbClr val="101010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101010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101010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101010"/>
                </a:solidFill>
              </a:defRPr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48" name="Google Shape;48;p24"/>
          <p:cNvSpPr txBox="1"/>
          <p:nvPr>
            <p:ph idx="10" type="dt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4"/>
          <p:cNvSpPr txBox="1"/>
          <p:nvPr>
            <p:ph idx="12" type="sldNum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L"/>
              <a:t>‹#›</a:t>
            </a:fld>
            <a:endParaRPr/>
          </a:p>
        </p:txBody>
      </p:sp>
      <p:sp>
        <p:nvSpPr>
          <p:cNvPr id="50" name="Google Shape;50;p24"/>
          <p:cNvSpPr txBox="1"/>
          <p:nvPr>
            <p:ph type="title"/>
          </p:nvPr>
        </p:nvSpPr>
        <p:spPr>
          <a:xfrm>
            <a:off x="1028700" y="465137"/>
            <a:ext cx="3935647" cy="13406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D4B37"/>
              </a:buClr>
              <a:buSzPts val="4400"/>
              <a:buFont typeface="Garamond"/>
              <a:buNone/>
              <a:defRPr>
                <a:solidFill>
                  <a:srgbClr val="1D4B37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">
  <p:cSld name="Section Break">
    <p:bg>
      <p:bgPr>
        <a:solidFill>
          <a:schemeClr val="accent2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5"/>
          <p:cNvSpPr txBox="1"/>
          <p:nvPr>
            <p:ph idx="1" type="body"/>
          </p:nvPr>
        </p:nvSpPr>
        <p:spPr>
          <a:xfrm>
            <a:off x="2773045" y="2426610"/>
            <a:ext cx="2378075" cy="1111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760"/>
              </a:spcBef>
              <a:spcAft>
                <a:spcPts val="0"/>
              </a:spcAft>
              <a:buSzPts val="10120"/>
              <a:buNone/>
              <a:defRPr sz="8800">
                <a:solidFill>
                  <a:schemeClr val="lt1"/>
                </a:solidFill>
              </a:defRPr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53" name="Google Shape;53;p25"/>
          <p:cNvSpPr txBox="1"/>
          <p:nvPr>
            <p:ph type="title"/>
          </p:nvPr>
        </p:nvSpPr>
        <p:spPr>
          <a:xfrm>
            <a:off x="3037155" y="2714986"/>
            <a:ext cx="6674802" cy="655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D4B37"/>
              </a:buClr>
              <a:buSzPts val="4400"/>
              <a:buFont typeface="Garamond"/>
              <a:buNone/>
              <a:defRPr>
                <a:solidFill>
                  <a:srgbClr val="1D4B37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accen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/>
          <p:nvPr>
            <p:ph idx="10" type="dt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6"/>
          <p:cNvSpPr txBox="1"/>
          <p:nvPr>
            <p:ph idx="12" type="sldNum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L"/>
              <a:t>‹#›</a:t>
            </a:fld>
            <a:endParaRPr/>
          </a:p>
        </p:txBody>
      </p:sp>
      <p:sp>
        <p:nvSpPr>
          <p:cNvPr id="57" name="Google Shape;57;p26"/>
          <p:cNvSpPr/>
          <p:nvPr>
            <p:ph idx="2" type="pic"/>
          </p:nvPr>
        </p:nvSpPr>
        <p:spPr>
          <a:xfrm>
            <a:off x="1022147" y="0"/>
            <a:ext cx="3938588" cy="64008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26"/>
          <p:cNvSpPr txBox="1"/>
          <p:nvPr>
            <p:ph type="title"/>
          </p:nvPr>
        </p:nvSpPr>
        <p:spPr>
          <a:xfrm>
            <a:off x="5947966" y="2105933"/>
            <a:ext cx="5297883" cy="2237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D4B37"/>
              </a:buClr>
              <a:buSzPts val="2000"/>
              <a:buFont typeface="Garamond"/>
              <a:buNone/>
              <a:defRPr sz="2000">
                <a:solidFill>
                  <a:srgbClr val="1D4B37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meline">
    <p:bg>
      <p:bgPr>
        <a:solidFill>
          <a:schemeClr val="lt2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7"/>
          <p:cNvSpPr txBox="1"/>
          <p:nvPr>
            <p:ph idx="10" type="dt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7"/>
          <p:cNvSpPr txBox="1"/>
          <p:nvPr>
            <p:ph idx="12" type="sldNum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L"/>
              <a:t>‹#›</a:t>
            </a:fld>
            <a:endParaRPr/>
          </a:p>
        </p:txBody>
      </p:sp>
      <p:sp>
        <p:nvSpPr>
          <p:cNvPr id="62" name="Google Shape;62;p27"/>
          <p:cNvSpPr txBox="1"/>
          <p:nvPr>
            <p:ph idx="1" type="body"/>
          </p:nvPr>
        </p:nvSpPr>
        <p:spPr>
          <a:xfrm>
            <a:off x="854075" y="1625600"/>
            <a:ext cx="10499725" cy="4860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63" name="Google Shape;63;p27"/>
          <p:cNvSpPr txBox="1"/>
          <p:nvPr>
            <p:ph type="title"/>
          </p:nvPr>
        </p:nvSpPr>
        <p:spPr>
          <a:xfrm>
            <a:off x="854074" y="122239"/>
            <a:ext cx="10499725" cy="13557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D4B37"/>
              </a:buClr>
              <a:buSzPts val="4400"/>
              <a:buFont typeface="Garamond"/>
              <a:buNone/>
              <a:defRPr>
                <a:solidFill>
                  <a:srgbClr val="1D4B37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 Column">
  <p:cSld name="Content 1 Column">
    <p:bg>
      <p:bgPr>
        <a:solidFill>
          <a:schemeClr val="lt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8"/>
          <p:cNvSpPr/>
          <p:nvPr>
            <p:ph idx="2" type="pic"/>
          </p:nvPr>
        </p:nvSpPr>
        <p:spPr>
          <a:xfrm>
            <a:off x="1028700" y="3543300"/>
            <a:ext cx="3924300" cy="33147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8"/>
          <p:cNvSpPr txBox="1"/>
          <p:nvPr>
            <p:ph idx="1" type="body"/>
          </p:nvPr>
        </p:nvSpPr>
        <p:spPr>
          <a:xfrm>
            <a:off x="6191250" y="1981200"/>
            <a:ext cx="4972050" cy="4473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760"/>
              <a:buNone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67" name="Google Shape;67;p28"/>
          <p:cNvSpPr txBox="1"/>
          <p:nvPr>
            <p:ph idx="10" type="dt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8"/>
          <p:cNvSpPr txBox="1"/>
          <p:nvPr>
            <p:ph idx="12" type="sldNum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L"/>
              <a:t>‹#›</a:t>
            </a:fld>
            <a:endParaRPr/>
          </a:p>
        </p:txBody>
      </p:sp>
      <p:sp>
        <p:nvSpPr>
          <p:cNvPr id="69" name="Google Shape;69;p28"/>
          <p:cNvSpPr txBox="1"/>
          <p:nvPr>
            <p:ph type="title"/>
          </p:nvPr>
        </p:nvSpPr>
        <p:spPr>
          <a:xfrm>
            <a:off x="895534" y="539225"/>
            <a:ext cx="3924300" cy="24343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D4B37"/>
              </a:buClr>
              <a:buSzPts val="7200"/>
              <a:buFont typeface="Garamond"/>
              <a:buNone/>
              <a:defRPr sz="7200">
                <a:solidFill>
                  <a:srgbClr val="1D4B37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0" name="Google Shape;70;p28"/>
          <p:cNvCxnSpPr/>
          <p:nvPr/>
        </p:nvCxnSpPr>
        <p:spPr>
          <a:xfrm>
            <a:off x="1028700" y="457211"/>
            <a:ext cx="1142999" cy="0"/>
          </a:xfrm>
          <a:prstGeom prst="straightConnector1">
            <a:avLst/>
          </a:prstGeom>
          <a:noFill/>
          <a:ln cap="flat" cmpd="sng" w="15875">
            <a:solidFill>
              <a:srgbClr val="1D4B3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29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descr="HD-PanelTitleR1.png" id="73" name="Google Shape;73;p2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" name="Google Shape;74;p29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HDRibbonTitle-UniformTrim.png" id="75" name="Google Shape;75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DRibbonTitle-UniformTrim.png" id="76" name="Google Shape;76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" name="Google Shape;77;p29"/>
          <p:cNvSpPr txBox="1"/>
          <p:nvPr>
            <p:ph type="ctrTitle"/>
          </p:nvPr>
        </p:nvSpPr>
        <p:spPr>
          <a:xfrm>
            <a:off x="2692398" y="1871131"/>
            <a:ext cx="6815669" cy="15155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Garamond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9"/>
          <p:cNvSpPr txBox="1"/>
          <p:nvPr>
            <p:ph idx="1" type="subTitle"/>
          </p:nvPr>
        </p:nvSpPr>
        <p:spPr>
          <a:xfrm>
            <a:off x="2692398" y="3657597"/>
            <a:ext cx="6815669" cy="13208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20"/>
              </a:spcBef>
              <a:spcAft>
                <a:spcPts val="0"/>
              </a:spcAft>
              <a:buSzPts val="2415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23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207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84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61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61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61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61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61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9" name="Google Shape;79;p29"/>
          <p:cNvSpPr txBox="1"/>
          <p:nvPr>
            <p:ph idx="10" type="dt"/>
          </p:nvPr>
        </p:nvSpPr>
        <p:spPr>
          <a:xfrm>
            <a:off x="7983232" y="5037663"/>
            <a:ext cx="89746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9"/>
          <p:cNvSpPr txBox="1"/>
          <p:nvPr>
            <p:ph idx="11" type="ftr"/>
          </p:nvPr>
        </p:nvSpPr>
        <p:spPr>
          <a:xfrm>
            <a:off x="2692397" y="5037663"/>
            <a:ext cx="5214635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9"/>
          <p:cNvSpPr txBox="1"/>
          <p:nvPr>
            <p:ph idx="12" type="sldNum"/>
          </p:nvPr>
        </p:nvSpPr>
        <p:spPr>
          <a:xfrm>
            <a:off x="8956900" y="5037663"/>
            <a:ext cx="55116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L"/>
              <a:t>‹#›</a:t>
            </a:fld>
            <a:endParaRPr/>
          </a:p>
        </p:txBody>
      </p:sp>
      <p:cxnSp>
        <p:nvCxnSpPr>
          <p:cNvPr id="82" name="Google Shape;82;p29"/>
          <p:cNvCxnSpPr/>
          <p:nvPr/>
        </p:nvCxnSpPr>
        <p:spPr>
          <a:xfrm>
            <a:off x="2692399" y="3522131"/>
            <a:ext cx="681566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Google Shape;84;p30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" name="Google Shape;85;p30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0"/>
          <p:cNvSpPr txBox="1"/>
          <p:nvPr>
            <p:ph idx="1" type="body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87" name="Google Shape;87;p30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0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0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1.xml"/><Relationship Id="rId1" Type="http://schemas.openxmlformats.org/officeDocument/2006/relationships/image" Target="../media/image6.jpg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26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5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0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descr="HD-PanelContent.png" id="11" name="Google Shape;11;p2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12;p20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HDRibbonContent-UniformTrim.png" id="13" name="Google Shape;13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DRibbonContent-UniformTrim.png" id="14" name="Google Shape;14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15;p20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00"/>
              <a:buFont typeface="Garamond"/>
              <a:buNone/>
              <a:defRPr b="0" i="0" sz="4400" u="none" cap="none" strike="noStrik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" name="Google Shape;16;p20"/>
          <p:cNvSpPr txBox="1"/>
          <p:nvPr>
            <p:ph idx="1" type="body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386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760"/>
              <a:buFont typeface="Arial"/>
              <a:buChar char="•"/>
              <a:defRPr b="0" i="0" sz="2400" u="none" cap="none" strike="noStrik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37465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Char char="•"/>
              <a:defRPr b="0" i="0" sz="2000" u="none" cap="none" strike="noStrik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360044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70"/>
              <a:buFont typeface="Arial"/>
              <a:buChar char="•"/>
              <a:defRPr b="0" i="0" sz="1800" u="none" cap="none" strike="noStrik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-34543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Char char="•"/>
              <a:defRPr b="0" i="0" sz="1600" u="none" cap="none" strike="noStrik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-330835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330835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330835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330834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330834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7" name="Google Shape;17;p20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8" name="Google Shape;18;p20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9" name="Google Shape;19;p20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648">
          <p15:clr>
            <a:srgbClr val="F26B43"/>
          </p15:clr>
        </p15:guide>
        <p15:guide id="2" pos="1176">
          <p15:clr>
            <a:srgbClr val="F26B43"/>
          </p15:clr>
        </p15:guide>
        <p15:guide id="3" pos="1296">
          <p15:clr>
            <a:srgbClr val="F26B43"/>
          </p15:clr>
        </p15:guide>
        <p15:guide id="4" pos="1824">
          <p15:clr>
            <a:srgbClr val="F26B43"/>
          </p15:clr>
        </p15:guide>
        <p15:guide id="5" pos="1944">
          <p15:clr>
            <a:srgbClr val="F26B43"/>
          </p15:clr>
        </p15:guide>
        <p15:guide id="6" pos="2472">
          <p15:clr>
            <a:srgbClr val="F26B43"/>
          </p15:clr>
        </p15:guide>
        <p15:guide id="7" pos="2592">
          <p15:clr>
            <a:srgbClr val="F26B43"/>
          </p15:clr>
        </p15:guide>
        <p15:guide id="8" pos="3120">
          <p15:clr>
            <a:srgbClr val="F26B43"/>
          </p15:clr>
        </p15:guide>
        <p15:guide id="9" pos="3240">
          <p15:clr>
            <a:srgbClr val="F26B43"/>
          </p15:clr>
        </p15:guide>
        <p15:guide id="10" pos="3792">
          <p15:clr>
            <a:srgbClr val="F26B43"/>
          </p15:clr>
        </p15:guide>
        <p15:guide id="11" pos="3912">
          <p15:clr>
            <a:srgbClr val="F26B43"/>
          </p15:clr>
        </p15:guide>
        <p15:guide id="12" pos="4416">
          <p15:clr>
            <a:srgbClr val="F26B43"/>
          </p15:clr>
        </p15:guide>
        <p15:guide id="13" pos="4560">
          <p15:clr>
            <a:srgbClr val="F26B43"/>
          </p15:clr>
        </p15:guide>
        <p15:guide id="14" pos="5088">
          <p15:clr>
            <a:srgbClr val="F26B43"/>
          </p15:clr>
        </p15:guide>
        <p15:guide id="15" pos="5208">
          <p15:clr>
            <a:srgbClr val="F26B43"/>
          </p15:clr>
        </p15:guide>
        <p15:guide id="16" pos="5736">
          <p15:clr>
            <a:srgbClr val="F26B43"/>
          </p15:clr>
        </p15:guide>
        <p15:guide id="17" pos="5856">
          <p15:clr>
            <a:srgbClr val="F26B43"/>
          </p15:clr>
        </p15:guide>
        <p15:guide id="18" pos="6384">
          <p15:clr>
            <a:srgbClr val="F26B43"/>
          </p15:clr>
        </p15:guide>
        <p15:guide id="19" pos="6504">
          <p15:clr>
            <a:srgbClr val="F26B43"/>
          </p15:clr>
        </p15:guide>
        <p15:guide id="20" pos="7032">
          <p15:clr>
            <a:srgbClr val="F26B43"/>
          </p15:clr>
        </p15:guide>
        <p15:guide id="21" orient="horz" pos="288">
          <p15:clr>
            <a:srgbClr val="F26B43"/>
          </p15:clr>
        </p15:guide>
        <p15:guide id="22" orient="horz" pos="1128">
          <p15:clr>
            <a:srgbClr val="F26B43"/>
          </p15:clr>
        </p15:guide>
        <p15:guide id="23" orient="horz" pos="1248">
          <p15:clr>
            <a:srgbClr val="F26B43"/>
          </p15:clr>
        </p15:guide>
        <p15:guide id="24" orient="horz" pos="2088">
          <p15:clr>
            <a:srgbClr val="F26B43"/>
          </p15:clr>
        </p15:guide>
        <p15:guide id="25" orient="horz" pos="2232">
          <p15:clr>
            <a:srgbClr val="F26B43"/>
          </p15:clr>
        </p15:guide>
        <p15:guide id="26" orient="horz" pos="3048">
          <p15:clr>
            <a:srgbClr val="F26B43"/>
          </p15:clr>
        </p15:guide>
        <p15:guide id="27" orient="horz" pos="3192">
          <p15:clr>
            <a:srgbClr val="F26B43"/>
          </p15:clr>
        </p15:guide>
        <p15:guide id="28" orient="horz" pos="40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19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descr="HD-PanelContent.png" id="27" name="Google Shape;27;p1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" name="Google Shape;28;p19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HDRibbonContent-UniformTrim.png" id="29" name="Google Shape;29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DRibbonContent-UniformTrim.png" id="30" name="Google Shape;30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" name="Google Shape;31;p19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 b="0" i="0" sz="4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" name="Google Shape;32;p19"/>
          <p:cNvSpPr txBox="1"/>
          <p:nvPr>
            <p:ph idx="1" type="body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386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760"/>
              <a:buFont typeface="Arial"/>
              <a:buChar char="•"/>
              <a:defRPr b="0" i="0" sz="2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37465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Char char="•"/>
              <a:defRPr b="0" i="0" sz="2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360044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7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-34543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-330835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330835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330835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330834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330834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33" name="Google Shape;33;p19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34" name="Google Shape;34;p19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35" name="Google Shape;35;p19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648">
          <p15:clr>
            <a:srgbClr val="F26B43"/>
          </p15:clr>
        </p15:guide>
        <p15:guide id="2" pos="1176">
          <p15:clr>
            <a:srgbClr val="F26B43"/>
          </p15:clr>
        </p15:guide>
        <p15:guide id="3" pos="1296">
          <p15:clr>
            <a:srgbClr val="F26B43"/>
          </p15:clr>
        </p15:guide>
        <p15:guide id="4" pos="1824">
          <p15:clr>
            <a:srgbClr val="F26B43"/>
          </p15:clr>
        </p15:guide>
        <p15:guide id="5" pos="1944">
          <p15:clr>
            <a:srgbClr val="F26B43"/>
          </p15:clr>
        </p15:guide>
        <p15:guide id="6" pos="2472">
          <p15:clr>
            <a:srgbClr val="F26B43"/>
          </p15:clr>
        </p15:guide>
        <p15:guide id="7" pos="2592">
          <p15:clr>
            <a:srgbClr val="F26B43"/>
          </p15:clr>
        </p15:guide>
        <p15:guide id="8" pos="3120">
          <p15:clr>
            <a:srgbClr val="F26B43"/>
          </p15:clr>
        </p15:guide>
        <p15:guide id="9" pos="3240">
          <p15:clr>
            <a:srgbClr val="F26B43"/>
          </p15:clr>
        </p15:guide>
        <p15:guide id="10" pos="3792">
          <p15:clr>
            <a:srgbClr val="F26B43"/>
          </p15:clr>
        </p15:guide>
        <p15:guide id="11" pos="3912">
          <p15:clr>
            <a:srgbClr val="F26B43"/>
          </p15:clr>
        </p15:guide>
        <p15:guide id="12" pos="4416">
          <p15:clr>
            <a:srgbClr val="F26B43"/>
          </p15:clr>
        </p15:guide>
        <p15:guide id="13" pos="4560">
          <p15:clr>
            <a:srgbClr val="F26B43"/>
          </p15:clr>
        </p15:guide>
        <p15:guide id="14" pos="5088">
          <p15:clr>
            <a:srgbClr val="F26B43"/>
          </p15:clr>
        </p15:guide>
        <p15:guide id="15" pos="5208">
          <p15:clr>
            <a:srgbClr val="F26B43"/>
          </p15:clr>
        </p15:guide>
        <p15:guide id="16" pos="5736">
          <p15:clr>
            <a:srgbClr val="F26B43"/>
          </p15:clr>
        </p15:guide>
        <p15:guide id="17" pos="5856">
          <p15:clr>
            <a:srgbClr val="F26B43"/>
          </p15:clr>
        </p15:guide>
        <p15:guide id="18" pos="6384">
          <p15:clr>
            <a:srgbClr val="F26B43"/>
          </p15:clr>
        </p15:guide>
        <p15:guide id="19" pos="6504">
          <p15:clr>
            <a:srgbClr val="F26B43"/>
          </p15:clr>
        </p15:guide>
        <p15:guide id="20" pos="7032">
          <p15:clr>
            <a:srgbClr val="F26B43"/>
          </p15:clr>
        </p15:guide>
        <p15:guide id="21" orient="horz" pos="288">
          <p15:clr>
            <a:srgbClr val="F26B43"/>
          </p15:clr>
        </p15:guide>
        <p15:guide id="22" orient="horz" pos="1128">
          <p15:clr>
            <a:srgbClr val="F26B43"/>
          </p15:clr>
        </p15:guide>
        <p15:guide id="23" orient="horz" pos="1248">
          <p15:clr>
            <a:srgbClr val="F26B43"/>
          </p15:clr>
        </p15:guide>
        <p15:guide id="24" orient="horz" pos="2088">
          <p15:clr>
            <a:srgbClr val="F26B43"/>
          </p15:clr>
        </p15:guide>
        <p15:guide id="25" orient="horz" pos="2232">
          <p15:clr>
            <a:srgbClr val="F26B43"/>
          </p15:clr>
        </p15:guide>
        <p15:guide id="26" orient="horz" pos="3048">
          <p15:clr>
            <a:srgbClr val="F26B43"/>
          </p15:clr>
        </p15:guide>
        <p15:guide id="27" orient="horz" pos="3192">
          <p15:clr>
            <a:srgbClr val="F26B43"/>
          </p15:clr>
        </p15:guide>
        <p15:guide id="28" orient="horz" pos="40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Relationship Id="rId4" Type="http://schemas.openxmlformats.org/officeDocument/2006/relationships/image" Target="../media/image14.png"/><Relationship Id="rId5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Relationship Id="rId4" Type="http://schemas.openxmlformats.org/officeDocument/2006/relationships/image" Target="../media/image17.png"/><Relationship Id="rId5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kaggle.com/datasets/atharvaarya25/e-commerce-analysis-uk" TargetMode="External"/><Relationship Id="rId4" Type="http://schemas.openxmlformats.org/officeDocument/2006/relationships/hyperlink" Target="https://colab.research.google.com/drive/1vPfYMNCy1jHVTcA0XfM7zHP9J1T72piz#scrollTo=zX_cRm4Q5-YS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g"/><Relationship Id="rId4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0C9C2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"/>
          <p:cNvSpPr txBox="1"/>
          <p:nvPr>
            <p:ph idx="1" type="body"/>
          </p:nvPr>
        </p:nvSpPr>
        <p:spPr>
          <a:xfrm>
            <a:off x="1028700" y="5078187"/>
            <a:ext cx="3222058" cy="9646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10"/>
              <a:buNone/>
            </a:pPr>
            <a:r>
              <a:rPr lang="en-NL"/>
              <a:t>By Filzah Annisa</a:t>
            </a:r>
            <a:endParaRPr/>
          </a:p>
        </p:txBody>
      </p:sp>
      <p:pic>
        <p:nvPicPr>
          <p:cNvPr descr="beauty products on a table with accent leaves" id="216" name="Google Shape;216;p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1" r="20" t="0"/>
          <a:stretch/>
        </p:blipFill>
        <p:spPr>
          <a:xfrm>
            <a:off x="6221413" y="0"/>
            <a:ext cx="4941887" cy="572611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"/>
          <p:cNvSpPr txBox="1"/>
          <p:nvPr>
            <p:ph type="title"/>
          </p:nvPr>
        </p:nvSpPr>
        <p:spPr>
          <a:xfrm>
            <a:off x="435007" y="1886952"/>
            <a:ext cx="5786406" cy="3910166"/>
          </a:xfrm>
          <a:prstGeom prst="rect">
            <a:avLst/>
          </a:prstGeom>
          <a:noFill/>
          <a:ln cap="flat" cmpd="sng" w="9525">
            <a:solidFill>
              <a:srgbClr val="C0C9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4B37"/>
              </a:buClr>
              <a:buSzPts val="4000"/>
              <a:buFont typeface="Garamond"/>
              <a:buNone/>
            </a:pPr>
            <a:r>
              <a:rPr lang="en-NL" sz="4000"/>
              <a:t>E-Commerce Retail Data Analysis: Uncovering Revenue Patterns and Customer Behaviour</a:t>
            </a:r>
            <a:endParaRPr sz="4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5E49A">
            <a:alpha val="65882"/>
          </a:srgbClr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0"/>
          <p:cNvSpPr txBox="1"/>
          <p:nvPr>
            <p:ph idx="1" type="body"/>
          </p:nvPr>
        </p:nvSpPr>
        <p:spPr>
          <a:xfrm>
            <a:off x="542108" y="467499"/>
            <a:ext cx="2378075" cy="1111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590"/>
              <a:buNone/>
            </a:pPr>
            <a:r>
              <a:rPr lang="en-NL" sz="6600">
                <a:solidFill>
                  <a:srgbClr val="FF0000"/>
                </a:solidFill>
              </a:rPr>
              <a:t>03</a:t>
            </a:r>
            <a:endParaRPr/>
          </a:p>
        </p:txBody>
      </p:sp>
      <p:sp>
        <p:nvSpPr>
          <p:cNvPr id="308" name="Google Shape;308;p10"/>
          <p:cNvSpPr txBox="1"/>
          <p:nvPr>
            <p:ph type="title"/>
          </p:nvPr>
        </p:nvSpPr>
        <p:spPr>
          <a:xfrm>
            <a:off x="1029811" y="519821"/>
            <a:ext cx="9765437" cy="655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D4B37"/>
              </a:buClr>
              <a:buSzPts val="3200"/>
              <a:buFont typeface="Garamond"/>
              <a:buNone/>
            </a:pPr>
            <a:r>
              <a:rPr lang="en-NL" sz="3200"/>
              <a:t>The Right Target: Customer Segmentation with RFM</a:t>
            </a:r>
            <a:endParaRPr/>
          </a:p>
        </p:txBody>
      </p:sp>
      <p:pic>
        <p:nvPicPr>
          <p:cNvPr id="309" name="Google Shape;30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2654" y="1450477"/>
            <a:ext cx="2924175" cy="2781300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id="310" name="Google Shape;310;p10"/>
          <p:cNvSpPr/>
          <p:nvPr/>
        </p:nvSpPr>
        <p:spPr>
          <a:xfrm>
            <a:off x="8931186" y="3299444"/>
            <a:ext cx="207107" cy="153516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cxnSp>
        <p:nvCxnSpPr>
          <p:cNvPr id="311" name="Google Shape;311;p10"/>
          <p:cNvCxnSpPr/>
          <p:nvPr/>
        </p:nvCxnSpPr>
        <p:spPr>
          <a:xfrm rot="10800000">
            <a:off x="8495930" y="3299444"/>
            <a:ext cx="2222380" cy="67376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Dot"/>
            <a:round/>
            <a:headEnd len="sm" w="sm" type="none"/>
            <a:tailEnd len="sm" w="sm" type="none"/>
          </a:ln>
        </p:spPr>
      </p:cxnSp>
      <p:sp>
        <p:nvSpPr>
          <p:cNvPr id="312" name="Google Shape;312;p10"/>
          <p:cNvSpPr/>
          <p:nvPr/>
        </p:nvSpPr>
        <p:spPr>
          <a:xfrm>
            <a:off x="913815" y="4542308"/>
            <a:ext cx="4563708" cy="961846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L" sz="1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My RFM scores range from 1-4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NL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1: HIGHEST/BEST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NL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4:LOWEST / WORST</a:t>
            </a:r>
            <a:endParaRPr/>
          </a:p>
        </p:txBody>
      </p:sp>
      <p:pic>
        <p:nvPicPr>
          <p:cNvPr id="313" name="Google Shape;31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9429" y="4330393"/>
            <a:ext cx="1830623" cy="1815978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descr="RFM analysis for Customer Segmentation - CleverTap" id="314" name="Google Shape;31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3814" y="1585364"/>
            <a:ext cx="4501564" cy="254672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cxnSp>
        <p:nvCxnSpPr>
          <p:cNvPr id="315" name="Google Shape;315;p10"/>
          <p:cNvCxnSpPr/>
          <p:nvPr/>
        </p:nvCxnSpPr>
        <p:spPr>
          <a:xfrm>
            <a:off x="5912529" y="2157274"/>
            <a:ext cx="1163100" cy="10476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16" name="Google Shape;316;p10"/>
          <p:cNvCxnSpPr/>
          <p:nvPr/>
        </p:nvCxnSpPr>
        <p:spPr>
          <a:xfrm rot="10800000">
            <a:off x="6096000" y="5175682"/>
            <a:ext cx="1263588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17" name="Google Shape;317;p10"/>
          <p:cNvSpPr txBox="1"/>
          <p:nvPr/>
        </p:nvSpPr>
        <p:spPr>
          <a:xfrm>
            <a:off x="10542930" y="2492893"/>
            <a:ext cx="902099" cy="64633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L" sz="1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K-Means to decide # of clusters</a:t>
            </a:r>
            <a:endParaRPr/>
          </a:p>
        </p:txBody>
      </p:sp>
      <p:sp>
        <p:nvSpPr>
          <p:cNvPr id="318" name="Google Shape;318;p10"/>
          <p:cNvSpPr/>
          <p:nvPr/>
        </p:nvSpPr>
        <p:spPr>
          <a:xfrm>
            <a:off x="10656255" y="5968118"/>
            <a:ext cx="177800" cy="160867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19" name="Google Shape;319;p10"/>
          <p:cNvSpPr txBox="1"/>
          <p:nvPr/>
        </p:nvSpPr>
        <p:spPr>
          <a:xfrm>
            <a:off x="10834055" y="5910054"/>
            <a:ext cx="14792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L" sz="1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: Best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1"/>
          <p:cNvSpPr txBox="1"/>
          <p:nvPr/>
        </p:nvSpPr>
        <p:spPr>
          <a:xfrm>
            <a:off x="770466" y="1616397"/>
            <a:ext cx="4316629" cy="3108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L" sz="1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Code snippet: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Char char="-"/>
            </a:pPr>
            <a:r>
              <a:rPr lang="en-NL" sz="1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I noticed only ‘Heroes’ customers receive samples</a:t>
            </a:r>
            <a:endParaRPr/>
          </a:p>
          <a:p>
            <a:pPr indent="-196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</a:pPr>
            <a:r>
              <a:t/>
            </a:r>
            <a:endParaRPr sz="14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25" name="Google Shape;325;p11"/>
          <p:cNvSpPr txBox="1"/>
          <p:nvPr>
            <p:ph idx="1" type="body"/>
          </p:nvPr>
        </p:nvSpPr>
        <p:spPr>
          <a:xfrm>
            <a:off x="597730" y="570564"/>
            <a:ext cx="2378075" cy="1111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590"/>
              <a:buNone/>
            </a:pPr>
            <a:r>
              <a:rPr lang="en-NL" sz="6600">
                <a:solidFill>
                  <a:srgbClr val="FF0000"/>
                </a:solidFill>
              </a:rPr>
              <a:t>03</a:t>
            </a:r>
            <a:endParaRPr/>
          </a:p>
        </p:txBody>
      </p:sp>
      <p:sp>
        <p:nvSpPr>
          <p:cNvPr id="326" name="Google Shape;326;p11"/>
          <p:cNvSpPr txBox="1"/>
          <p:nvPr>
            <p:ph type="title"/>
          </p:nvPr>
        </p:nvSpPr>
        <p:spPr>
          <a:xfrm>
            <a:off x="1411550" y="570565"/>
            <a:ext cx="9765437" cy="11112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D4B37"/>
              </a:buClr>
              <a:buSzPts val="2800"/>
              <a:buFont typeface="Garamond"/>
              <a:buNone/>
            </a:pPr>
            <a:r>
              <a:rPr lang="en-NL" sz="2800"/>
              <a:t>The Right Target: </a:t>
            </a:r>
            <a:br>
              <a:rPr lang="en-NL" sz="2800"/>
            </a:br>
            <a:r>
              <a:rPr lang="en-NL" sz="2800"/>
              <a:t>Customer Segmentation with RFM</a:t>
            </a:r>
            <a:endParaRPr/>
          </a:p>
        </p:txBody>
      </p:sp>
      <p:pic>
        <p:nvPicPr>
          <p:cNvPr id="327" name="Google Shape;32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9198" y="1887463"/>
            <a:ext cx="3155453" cy="1354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43624" y="507064"/>
            <a:ext cx="4316629" cy="421399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9" name="Google Shape;329;p11"/>
          <p:cNvGraphicFramePr/>
          <p:nvPr/>
        </p:nvGraphicFramePr>
        <p:xfrm>
          <a:off x="558751" y="4730873"/>
          <a:ext cx="3000000" cy="3000000"/>
        </p:xfrm>
        <a:graphic>
          <a:graphicData uri="http://schemas.openxmlformats.org/drawingml/2006/table">
            <a:tbl>
              <a:tblPr bandCol="1" firstRow="1">
                <a:noFill/>
                <a:tableStyleId>{8D185796-7A77-4676-B103-F32E4D607BC9}</a:tableStyleId>
              </a:tblPr>
              <a:tblGrid>
                <a:gridCol w="768725"/>
                <a:gridCol w="2024325"/>
                <a:gridCol w="6263650"/>
              </a:tblGrid>
              <a:tr h="2246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 u="none" strike="noStrike"/>
                        <a:t>Cluster #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50" marB="0" marR="2450" marL="24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 u="none" strike="noStrike"/>
                        <a:t>Customer Segmentation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50" marB="0" marR="2450" marL="245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 u="none" strike="noStrike"/>
                        <a:t>Definition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50" marB="0" marR="2450" marL="2450" anchor="b"/>
                </a:tc>
              </a:tr>
              <a:tr h="2246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 u="none" strike="noStrike"/>
                        <a:t>0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2450" marB="0" marR="2450" marL="2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 u="none" strike="noStrike"/>
                        <a:t> Lost Fishes 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50" marB="0" marR="2450" marL="24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 u="none" strike="noStrike"/>
                        <a:t>customers who are not buying from the business at all now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50" marB="0" marR="2450" marL="2450" anchor="b"/>
                </a:tc>
              </a:tr>
              <a:tr h="313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 u="none" strike="noStrike"/>
                        <a:t>1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2450" marB="0" marR="2450" marL="2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 u="none" strike="noStrike"/>
                        <a:t> Whales 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50" marB="0" marR="2450" marL="24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 u="none" strike="noStrike"/>
                        <a:t>Customers that bring high volume of revenue, but not buying that recently 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50" marB="0" marR="2450" marL="2450" anchor="b"/>
                </a:tc>
              </a:tr>
              <a:tr h="313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 u="none" strike="noStrike"/>
                        <a:t>2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2450" marB="0" marR="2450" marL="2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 u="none" strike="noStrike"/>
                        <a:t> Need Attention Kois 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50" marB="0" marR="2450" marL="24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 u="none" strike="noStrike"/>
                        <a:t>NEW customers who are already actively buying and brings revenue into our business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50" marB="0" marR="2450" marL="2450" anchor="b"/>
                </a:tc>
              </a:tr>
              <a:tr h="313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 u="none" strike="noStrike"/>
                        <a:t>3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2450" marB="0" marR="2450" marL="2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 u="none" strike="noStrike"/>
                        <a:t> Sleeping Dolphins 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50" marB="0" marR="2450" marL="24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 u="none" strike="noStrike"/>
                        <a:t>Customers who have bought considerable amount, but not anymore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50" marB="0" marR="2450" marL="2450" anchor="b"/>
                </a:tc>
              </a:tr>
              <a:tr h="2246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 u="none" strike="noStrike"/>
                        <a:t>4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2450" marB="0" marR="2450" marL="2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 u="none" strike="noStrike"/>
                        <a:t> High Potential Nemos 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50" marB="0" marR="2450" marL="24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 u="none" strike="noStrike"/>
                        <a:t>NEW customers who are not buying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50" marB="0" marR="2450" marL="2450" anchor="b"/>
                </a:tc>
              </a:tr>
              <a:tr h="313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 u="none" strike="noStrike"/>
                        <a:t>5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2450" marB="0" marR="2450" marL="2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 u="none" strike="noStrike"/>
                        <a:t> Heroes 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50" marB="0" marR="2450" marL="24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 u="none" strike="noStrike"/>
                        <a:t>Customers who actively brings revenue into our business and purchase frequently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450" marB="0" marR="2450" marL="2450" anchor="b"/>
                </a:tc>
              </a:tr>
            </a:tbl>
          </a:graphicData>
        </a:graphic>
      </p:graphicFrame>
      <p:pic>
        <p:nvPicPr>
          <p:cNvPr id="330" name="Google Shape;330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9198" y="3252211"/>
            <a:ext cx="2618836" cy="777674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11"/>
          <p:cNvSpPr/>
          <p:nvPr/>
        </p:nvSpPr>
        <p:spPr>
          <a:xfrm>
            <a:off x="2209716" y="6473331"/>
            <a:ext cx="177800" cy="160867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2"/>
          <p:cNvSpPr txBox="1"/>
          <p:nvPr>
            <p:ph idx="1" type="body"/>
          </p:nvPr>
        </p:nvSpPr>
        <p:spPr>
          <a:xfrm>
            <a:off x="542108" y="467499"/>
            <a:ext cx="1632921" cy="8020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590"/>
              <a:buNone/>
            </a:pPr>
            <a:r>
              <a:rPr lang="en-NL" sz="6600">
                <a:solidFill>
                  <a:srgbClr val="FF0000"/>
                </a:solidFill>
              </a:rPr>
              <a:t>03</a:t>
            </a:r>
            <a:endParaRPr/>
          </a:p>
        </p:txBody>
      </p:sp>
      <p:sp>
        <p:nvSpPr>
          <p:cNvPr id="337" name="Google Shape;337;p12"/>
          <p:cNvSpPr txBox="1"/>
          <p:nvPr>
            <p:ph type="title"/>
          </p:nvPr>
        </p:nvSpPr>
        <p:spPr>
          <a:xfrm>
            <a:off x="1234000" y="614175"/>
            <a:ext cx="89007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D4B37"/>
              </a:buClr>
              <a:buSzPts val="3200"/>
              <a:buFont typeface="Garamond"/>
              <a:buNone/>
            </a:pPr>
            <a:r>
              <a:rPr lang="en-NL" sz="3000"/>
              <a:t>The Right Product: Recommender systems using 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D4B37"/>
              </a:buClr>
              <a:buSzPts val="3200"/>
              <a:buFont typeface="Garamond"/>
              <a:buNone/>
            </a:pPr>
            <a:r>
              <a:rPr lang="en-NL" sz="3000"/>
              <a:t>Collaborative Filtering</a:t>
            </a:r>
            <a:endParaRPr sz="3000"/>
          </a:p>
        </p:txBody>
      </p:sp>
      <p:pic>
        <p:nvPicPr>
          <p:cNvPr id="338" name="Google Shape;338;p12"/>
          <p:cNvPicPr preferRelativeResize="0"/>
          <p:nvPr/>
        </p:nvPicPr>
        <p:blipFill rotWithShape="1">
          <a:blip r:embed="rId3">
            <a:alphaModFix/>
          </a:blip>
          <a:srcRect b="26975" l="0" r="0" t="0"/>
          <a:stretch/>
        </p:blipFill>
        <p:spPr>
          <a:xfrm>
            <a:off x="793625" y="1789850"/>
            <a:ext cx="3512713" cy="1711813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12"/>
          <p:cNvSpPr txBox="1"/>
          <p:nvPr/>
        </p:nvSpPr>
        <p:spPr>
          <a:xfrm>
            <a:off x="793625" y="1416195"/>
            <a:ext cx="2613718" cy="2800767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L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Code Snippet: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L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Case Example: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340" name="Google Shape;34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632" y="4130396"/>
            <a:ext cx="4318793" cy="1711813"/>
          </a:xfrm>
          <a:prstGeom prst="rect">
            <a:avLst/>
          </a:prstGeom>
          <a:noFill/>
          <a:ln>
            <a:noFill/>
          </a:ln>
          <a:effectLst>
            <a:outerShdw blurRad="50800" rotWithShape="0" algn="r" dir="10800000" dist="38100">
              <a:srgbClr val="000000">
                <a:alpha val="40000"/>
              </a:srgbClr>
            </a:outerShdw>
          </a:effectLst>
        </p:spPr>
      </p:pic>
      <p:pic>
        <p:nvPicPr>
          <p:cNvPr id="341" name="Google Shape;341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33895" y="1579817"/>
            <a:ext cx="3918151" cy="1778091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342" name="Google Shape;342;p12"/>
          <p:cNvSpPr txBox="1"/>
          <p:nvPr/>
        </p:nvSpPr>
        <p:spPr>
          <a:xfrm>
            <a:off x="6096000" y="4229816"/>
            <a:ext cx="5042587" cy="1323439"/>
          </a:xfrm>
          <a:prstGeom prst="rect">
            <a:avLst/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NL" sz="1600">
                <a:solidFill>
                  <a:srgbClr val="374151"/>
                </a:solidFill>
                <a:latin typeface="Garamond"/>
                <a:ea typeface="Garamond"/>
                <a:cs typeface="Garamond"/>
                <a:sym typeface="Garamond"/>
              </a:rPr>
              <a:t>R</a:t>
            </a:r>
            <a:r>
              <a:rPr i="0" lang="en-NL" sz="1600">
                <a:solidFill>
                  <a:srgbClr val="374151"/>
                </a:solidFill>
                <a:latin typeface="Garamond"/>
                <a:ea typeface="Garamond"/>
                <a:cs typeface="Garamond"/>
                <a:sym typeface="Garamond"/>
              </a:rPr>
              <a:t>esults</a:t>
            </a:r>
            <a:r>
              <a:rPr lang="en-NL" sz="1600">
                <a:solidFill>
                  <a:srgbClr val="374151"/>
                </a:solidFill>
                <a:latin typeface="Garamond"/>
                <a:ea typeface="Garamond"/>
                <a:cs typeface="Garamond"/>
                <a:sym typeface="Garamond"/>
              </a:rPr>
              <a:t>: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7415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NL" sz="1600">
                <a:solidFill>
                  <a:srgbClr val="374151"/>
                </a:solidFill>
                <a:latin typeface="Garamond"/>
                <a:ea typeface="Garamond"/>
                <a:cs typeface="Garamond"/>
                <a:sym typeface="Garamond"/>
              </a:rPr>
              <a:t>The recommendation system is </a:t>
            </a:r>
            <a:r>
              <a:rPr b="1" i="0" lang="en-NL" sz="1600">
                <a:solidFill>
                  <a:srgbClr val="374151"/>
                </a:solidFill>
                <a:latin typeface="Garamond"/>
                <a:ea typeface="Garamond"/>
                <a:cs typeface="Garamond"/>
                <a:sym typeface="Garamond"/>
              </a:rPr>
              <a:t>performing exceptionally well and </a:t>
            </a:r>
            <a:r>
              <a:rPr b="0" i="0" lang="en-NL" sz="1600">
                <a:solidFill>
                  <a:srgbClr val="374151"/>
                </a:solidFill>
                <a:latin typeface="Garamond"/>
                <a:ea typeface="Garamond"/>
                <a:cs typeface="Garamond"/>
                <a:sym typeface="Garamond"/>
              </a:rPr>
              <a:t>is </a:t>
            </a:r>
            <a:r>
              <a:rPr b="1" i="0" lang="en-NL" sz="1600">
                <a:solidFill>
                  <a:srgbClr val="374151"/>
                </a:solidFill>
                <a:latin typeface="Garamond"/>
                <a:ea typeface="Garamond"/>
                <a:cs typeface="Garamond"/>
                <a:sym typeface="Garamond"/>
              </a:rPr>
              <a:t>effective</a:t>
            </a:r>
            <a:r>
              <a:rPr b="0" i="0" lang="en-NL" sz="1600">
                <a:solidFill>
                  <a:srgbClr val="374151"/>
                </a:solidFill>
                <a:latin typeface="Garamond"/>
                <a:ea typeface="Garamond"/>
                <a:cs typeface="Garamond"/>
                <a:sym typeface="Garamond"/>
              </a:rPr>
              <a:t> in providing relevant product </a:t>
            </a:r>
            <a:r>
              <a:rPr b="1" i="0" lang="en-NL" sz="1600">
                <a:solidFill>
                  <a:srgbClr val="374151"/>
                </a:solidFill>
                <a:latin typeface="Garamond"/>
                <a:ea typeface="Garamond"/>
                <a:cs typeface="Garamond"/>
                <a:sym typeface="Garamond"/>
              </a:rPr>
              <a:t>recommendations</a:t>
            </a:r>
            <a:r>
              <a:rPr b="0" i="0" lang="en-NL" sz="1600">
                <a:solidFill>
                  <a:srgbClr val="374151"/>
                </a:solidFill>
                <a:latin typeface="Garamond"/>
                <a:ea typeface="Garamond"/>
                <a:cs typeface="Garamond"/>
                <a:sym typeface="Garamond"/>
              </a:rPr>
              <a:t> to users.</a:t>
            </a:r>
            <a:endParaRPr b="0" i="0" sz="1600">
              <a:solidFill>
                <a:srgbClr val="37415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cxnSp>
        <p:nvCxnSpPr>
          <p:cNvPr id="343" name="Google Shape;343;p12"/>
          <p:cNvCxnSpPr/>
          <p:nvPr/>
        </p:nvCxnSpPr>
        <p:spPr>
          <a:xfrm>
            <a:off x="8492970" y="3429000"/>
            <a:ext cx="0" cy="486052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2A9A3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3"/>
          <p:cNvSpPr txBox="1"/>
          <p:nvPr>
            <p:ph idx="1" type="body"/>
          </p:nvPr>
        </p:nvSpPr>
        <p:spPr>
          <a:xfrm>
            <a:off x="542108" y="467499"/>
            <a:ext cx="1632921" cy="8020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590"/>
              <a:buNone/>
            </a:pPr>
            <a:r>
              <a:rPr lang="en-NL" sz="6600">
                <a:solidFill>
                  <a:srgbClr val="FF0000"/>
                </a:solidFill>
              </a:rPr>
              <a:t>03</a:t>
            </a:r>
            <a:endParaRPr/>
          </a:p>
        </p:txBody>
      </p:sp>
      <p:sp>
        <p:nvSpPr>
          <p:cNvPr id="349" name="Google Shape;349;p13"/>
          <p:cNvSpPr txBox="1"/>
          <p:nvPr>
            <p:ph type="title"/>
          </p:nvPr>
        </p:nvSpPr>
        <p:spPr>
          <a:xfrm>
            <a:off x="1233996" y="614187"/>
            <a:ext cx="10324729" cy="655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D4B37"/>
              </a:buClr>
              <a:buSzPts val="3200"/>
              <a:buFont typeface="Garamond"/>
              <a:buNone/>
            </a:pPr>
            <a:r>
              <a:rPr lang="en-NL" sz="3100"/>
              <a:t>The Right Product: Recommender systems using </a:t>
            </a:r>
            <a:endParaRPr sz="3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D4B37"/>
              </a:buClr>
              <a:buSzPts val="3200"/>
              <a:buFont typeface="Garamond"/>
              <a:buNone/>
            </a:pPr>
            <a:r>
              <a:rPr lang="en-NL" sz="3100"/>
              <a:t>Collaborative Filtering</a:t>
            </a:r>
            <a:endParaRPr sz="4300"/>
          </a:p>
        </p:txBody>
      </p:sp>
      <p:pic>
        <p:nvPicPr>
          <p:cNvPr descr="Item-Item Recommendation with Surprise | by Jonathan Keller | Medium" id="350" name="Google Shape;35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8644" y="2034445"/>
            <a:ext cx="4237800" cy="2560500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sp>
        <p:nvSpPr>
          <p:cNvPr id="351" name="Google Shape;351;p13"/>
          <p:cNvSpPr txBox="1"/>
          <p:nvPr/>
        </p:nvSpPr>
        <p:spPr>
          <a:xfrm>
            <a:off x="858233" y="1762897"/>
            <a:ext cx="5154000" cy="2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NL" sz="1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*Amazon has reported that the business of cross-selling and upselling make up as much as </a:t>
            </a:r>
            <a:r>
              <a:rPr b="1" lang="en-NL" sz="1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35% of its revenue</a:t>
            </a:r>
            <a:r>
              <a:rPr lang="en-NL" sz="1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en-NL" sz="1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Product recommendations </a:t>
            </a:r>
            <a:r>
              <a:rPr lang="en-NL" sz="1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are responsible for an average of 10-30% of eCommerce site revenues.</a:t>
            </a:r>
            <a:endParaRPr sz="14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196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NL" sz="1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Lowballing this data. If we use system recommendation and the right marketing strategies, we could:</a:t>
            </a:r>
            <a:endParaRPr/>
          </a:p>
          <a:p>
            <a:pPr indent="-196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en-NL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Increase revenue up to 45%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en-NL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Increase of up to  £ 4.475.667</a:t>
            </a:r>
            <a:endParaRPr/>
          </a:p>
        </p:txBody>
      </p:sp>
      <p:sp>
        <p:nvSpPr>
          <p:cNvPr id="352" name="Google Shape;352;p13"/>
          <p:cNvSpPr txBox="1"/>
          <p:nvPr/>
        </p:nvSpPr>
        <p:spPr>
          <a:xfrm>
            <a:off x="8025414" y="5925572"/>
            <a:ext cx="3533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L" sz="105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*https://vwo.com/blog/use-upsell-cross-sell/</a:t>
            </a:r>
            <a:endParaRPr sz="105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353" name="Google Shape;35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8233" y="4251116"/>
            <a:ext cx="4999899" cy="2013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0000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4"/>
          <p:cNvSpPr txBox="1"/>
          <p:nvPr>
            <p:ph idx="1" type="body"/>
          </p:nvPr>
        </p:nvSpPr>
        <p:spPr>
          <a:xfrm>
            <a:off x="2773045" y="2426610"/>
            <a:ext cx="2378075" cy="1111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20"/>
              <a:buNone/>
            </a:pPr>
            <a:r>
              <a:rPr lang="en-NL">
                <a:solidFill>
                  <a:srgbClr val="C00000"/>
                </a:solidFill>
              </a:rPr>
              <a:t>04</a:t>
            </a:r>
            <a:endParaRPr/>
          </a:p>
        </p:txBody>
      </p:sp>
      <p:sp>
        <p:nvSpPr>
          <p:cNvPr id="359" name="Google Shape;359;p14"/>
          <p:cNvSpPr txBox="1"/>
          <p:nvPr>
            <p:ph type="title"/>
          </p:nvPr>
        </p:nvSpPr>
        <p:spPr>
          <a:xfrm>
            <a:off x="3037155" y="2714986"/>
            <a:ext cx="6674802" cy="655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D4B37"/>
              </a:buClr>
              <a:buSzPts val="6600"/>
              <a:buFont typeface="Garamond"/>
              <a:buNone/>
            </a:pPr>
            <a:r>
              <a:rPr lang="en-NL" sz="6600"/>
              <a:t>What’s next?</a:t>
            </a:r>
            <a:endParaRPr sz="6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00000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5"/>
          <p:cNvSpPr txBox="1"/>
          <p:nvPr/>
        </p:nvSpPr>
        <p:spPr>
          <a:xfrm>
            <a:off x="1043167" y="1689435"/>
            <a:ext cx="10105665" cy="5555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NL" sz="1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The business had a problem retaining and taking care of their current older customers. 	</a:t>
            </a:r>
            <a:endParaRPr/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NL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30% of lost customers have to be treated like a new customers IF we would like to re-activate them. Since they likely to have forgotten about our business.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NL" sz="1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Being a UK-based business. It makes sense for UK to be the biggest contributor in terms of customer and sales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NL" sz="1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No more samples for customers. All samples sent out were returned = not the right approach</a:t>
            </a:r>
            <a:endParaRPr/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NL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Saved money: £ 3.039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NL" sz="1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Based on R-F-M Scoring, there are 6 segments of customer. (1 being lost):</a:t>
            </a:r>
            <a:r>
              <a:rPr b="1" i="0" lang="en-NL" sz="1400" u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endParaRPr b="1" sz="14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NL" sz="1400" u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From most important to least</a:t>
            </a:r>
            <a:endParaRPr i="0" sz="14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aramond"/>
              <a:buAutoNum type="arabicPeriod"/>
            </a:pPr>
            <a:r>
              <a:rPr b="1" i="0" lang="en-NL" sz="1400" u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Heroes </a:t>
            </a:r>
            <a:endParaRPr b="1" i="0" sz="1400" u="none" strike="noStrik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AutoNum type="arabicPeriod"/>
            </a:pPr>
            <a:r>
              <a:rPr b="1" i="0" lang="en-NL" sz="1400" u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Whales 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aramond"/>
              <a:buAutoNum type="arabicPeriod"/>
            </a:pPr>
            <a:r>
              <a:rPr b="0" i="0" lang="en-NL" sz="1400" u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Sleeping Dolphins </a:t>
            </a:r>
            <a:endParaRPr b="0" i="0" sz="14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aramond"/>
              <a:buAutoNum type="arabicPeriod"/>
            </a:pPr>
            <a:r>
              <a:rPr b="0" i="0" lang="en-NL" sz="1400" u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High Potential Nemos</a:t>
            </a:r>
            <a:endParaRPr b="0" i="0" sz="1400" u="none" strike="noStrik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aramond"/>
              <a:buAutoNum type="arabicPeriod"/>
            </a:pPr>
            <a:r>
              <a:rPr b="0" i="0" lang="en-NL" sz="1400" u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Need Attention Kois </a:t>
            </a:r>
            <a:endParaRPr sz="1400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aramond"/>
              <a:buAutoNum type="arabicPeriod"/>
            </a:pPr>
            <a:r>
              <a:rPr lang="en-NL" sz="1400" strike="sng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Lost Fishes</a:t>
            </a:r>
            <a:endParaRPr sz="1400" strike="sng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2540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1968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1968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65" name="Google Shape;365;p15"/>
          <p:cNvSpPr txBox="1"/>
          <p:nvPr>
            <p:ph idx="1" type="body"/>
          </p:nvPr>
        </p:nvSpPr>
        <p:spPr>
          <a:xfrm>
            <a:off x="693028" y="478947"/>
            <a:ext cx="2378075" cy="1111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20"/>
              <a:buNone/>
            </a:pPr>
            <a:r>
              <a:rPr lang="en-NL">
                <a:solidFill>
                  <a:srgbClr val="C00000"/>
                </a:solidFill>
              </a:rPr>
              <a:t>04</a:t>
            </a:r>
            <a:endParaRPr/>
          </a:p>
        </p:txBody>
      </p:sp>
      <p:sp>
        <p:nvSpPr>
          <p:cNvPr id="366" name="Google Shape;366;p15"/>
          <p:cNvSpPr txBox="1"/>
          <p:nvPr>
            <p:ph type="title"/>
          </p:nvPr>
        </p:nvSpPr>
        <p:spPr>
          <a:xfrm>
            <a:off x="1819921" y="835638"/>
            <a:ext cx="8071452" cy="655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D4B37"/>
              </a:buClr>
              <a:buSzPts val="3200"/>
              <a:buFont typeface="Garamond"/>
              <a:buNone/>
            </a:pPr>
            <a:r>
              <a:rPr lang="en-NL" sz="3200"/>
              <a:t>Summary &amp; Action Recommendation</a:t>
            </a:r>
            <a:endParaRPr sz="3200"/>
          </a:p>
        </p:txBody>
      </p:sp>
      <p:sp>
        <p:nvSpPr>
          <p:cNvPr id="367" name="Google Shape;367;p15"/>
          <p:cNvSpPr/>
          <p:nvPr/>
        </p:nvSpPr>
        <p:spPr>
          <a:xfrm>
            <a:off x="2111235" y="4414575"/>
            <a:ext cx="177800" cy="160867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368" name="Google Shape;36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7040" y="3346882"/>
            <a:ext cx="3995044" cy="2955993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15"/>
          <p:cNvSpPr/>
          <p:nvPr/>
        </p:nvSpPr>
        <p:spPr>
          <a:xfrm>
            <a:off x="10872447" y="6112477"/>
            <a:ext cx="82844" cy="103796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70" name="Google Shape;370;p15"/>
          <p:cNvSpPr txBox="1"/>
          <p:nvPr/>
        </p:nvSpPr>
        <p:spPr>
          <a:xfrm>
            <a:off x="10872447" y="6025876"/>
            <a:ext cx="14792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L" sz="1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: Best </a:t>
            </a:r>
            <a:endParaRPr/>
          </a:p>
        </p:txBody>
      </p:sp>
      <p:sp>
        <p:nvSpPr>
          <p:cNvPr id="371" name="Google Shape;371;p15"/>
          <p:cNvSpPr/>
          <p:nvPr/>
        </p:nvSpPr>
        <p:spPr>
          <a:xfrm>
            <a:off x="8193919" y="3714719"/>
            <a:ext cx="177800" cy="160867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6"/>
          <p:cNvSpPr txBox="1"/>
          <p:nvPr>
            <p:ph idx="10" type="dt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L"/>
              <a:t>9/30/2023</a:t>
            </a:r>
            <a:endParaRPr/>
          </a:p>
        </p:txBody>
      </p:sp>
      <p:sp>
        <p:nvSpPr>
          <p:cNvPr id="377" name="Google Shape;377;p16"/>
          <p:cNvSpPr txBox="1"/>
          <p:nvPr>
            <p:ph idx="12" type="sldNum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L"/>
              <a:t>‹#›</a:t>
            </a:fld>
            <a:endParaRPr/>
          </a:p>
        </p:txBody>
      </p:sp>
      <p:graphicFrame>
        <p:nvGraphicFramePr>
          <p:cNvPr id="378" name="Google Shape;378;p16"/>
          <p:cNvGraphicFramePr/>
          <p:nvPr/>
        </p:nvGraphicFramePr>
        <p:xfrm>
          <a:off x="846136" y="1845233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{8D185796-7A77-4676-B103-F32E4D607BC9}</a:tableStyleId>
              </a:tblPr>
              <a:tblGrid>
                <a:gridCol w="1914725"/>
                <a:gridCol w="1032200"/>
                <a:gridCol w="1748200"/>
                <a:gridCol w="4474800"/>
                <a:gridCol w="1134525"/>
              </a:tblGrid>
              <a:tr h="837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Customer Segment</a:t>
                      </a:r>
                      <a:endParaRPr sz="18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6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Priority</a:t>
                      </a:r>
                      <a:endParaRPr sz="16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6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Customer Traits</a:t>
                      </a:r>
                      <a:endParaRPr sz="16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Garamond"/>
                        <a:buNone/>
                      </a:pPr>
                      <a:r>
                        <a:rPr lang="en-NL" sz="16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Action Recommendation</a:t>
                      </a:r>
                      <a:endParaRPr sz="16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6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Channels</a:t>
                      </a:r>
                      <a:endParaRPr sz="16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236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Garamond"/>
                        <a:buNone/>
                      </a:pPr>
                      <a:r>
                        <a:rPr b="1" i="0" lang="en-NL" sz="1400" u="none" cap="none" strike="noStrike">
                          <a:solidFill>
                            <a:srgbClr val="000000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Heroes </a:t>
                      </a:r>
                      <a:endParaRPr b="1" i="0" sz="1400" u="none" cap="none" strike="noStrike">
                        <a:solidFill>
                          <a:srgbClr val="000000"/>
                        </a:solidFill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>
                          <a:solidFill>
                            <a:srgbClr val="1D4B37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HIGHEST</a:t>
                      </a:r>
                      <a:endParaRPr sz="1400">
                        <a:solidFill>
                          <a:srgbClr val="1D4B37"/>
                        </a:solidFill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>
                          <a:solidFill>
                            <a:srgbClr val="1D4B37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Loyal, Frequent Buyer, Big Spender</a:t>
                      </a:r>
                      <a:endParaRPr sz="1400">
                        <a:solidFill>
                          <a:srgbClr val="1D4B37"/>
                        </a:solidFill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NL" sz="1400">
                          <a:solidFill>
                            <a:srgbClr val="1D4B37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TOP priority </a:t>
                      </a:r>
                      <a:r>
                        <a:rPr lang="en-NL" sz="1400">
                          <a:solidFill>
                            <a:srgbClr val="1D4B37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in customer service: </a:t>
                      </a:r>
                      <a:r>
                        <a:rPr b="1" lang="en-NL" sz="1400">
                          <a:solidFill>
                            <a:srgbClr val="1D4B37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Special</a:t>
                      </a:r>
                      <a:r>
                        <a:rPr lang="en-NL" sz="1400">
                          <a:solidFill>
                            <a:srgbClr val="1D4B37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 membership, </a:t>
                      </a:r>
                      <a:r>
                        <a:rPr b="1" lang="en-NL" sz="1400">
                          <a:solidFill>
                            <a:srgbClr val="1D4B37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loyalty</a:t>
                      </a:r>
                      <a:r>
                        <a:rPr lang="en-NL" sz="1400">
                          <a:solidFill>
                            <a:srgbClr val="1D4B37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 programmes and perks, cross-sell in webshop carts, webshop pages or (post-purchase) via e-mail marketing, exclusive products introduction, product newsletter</a:t>
                      </a:r>
                      <a:endParaRPr sz="1400">
                        <a:solidFill>
                          <a:srgbClr val="1D4B37"/>
                        </a:solidFill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>
                          <a:solidFill>
                            <a:srgbClr val="1D4B37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Sales &amp; Marketing</a:t>
                      </a:r>
                      <a:endParaRPr sz="1400">
                        <a:solidFill>
                          <a:srgbClr val="1D4B37"/>
                        </a:solidFill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57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Garamond"/>
                        <a:buNone/>
                      </a:pPr>
                      <a:r>
                        <a:rPr b="0" i="0" lang="en-NL" sz="1400" u="none" cap="none" strike="noStrike">
                          <a:solidFill>
                            <a:srgbClr val="000000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Whales 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>
                          <a:solidFill>
                            <a:srgbClr val="1D4B37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HIGH</a:t>
                      </a:r>
                      <a:endParaRPr sz="1400">
                        <a:solidFill>
                          <a:srgbClr val="1D4B37"/>
                        </a:solidFill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>
                          <a:solidFill>
                            <a:srgbClr val="1D4B37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Frequent Buyer, Big Spender</a:t>
                      </a:r>
                      <a:endParaRPr sz="1400">
                        <a:solidFill>
                          <a:srgbClr val="1D4B37"/>
                        </a:solidFill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>
                          <a:solidFill>
                            <a:srgbClr val="1D4B37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Focus on making them into HEROES: </a:t>
                      </a:r>
                      <a:r>
                        <a:rPr b="1" lang="en-NL" sz="1400">
                          <a:solidFill>
                            <a:srgbClr val="1D4B37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cross-sell</a:t>
                      </a:r>
                      <a:r>
                        <a:rPr lang="en-NL" sz="1400">
                          <a:solidFill>
                            <a:srgbClr val="1D4B37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 via e-mail marketing &amp; webshop marketing, new products introduction, </a:t>
                      </a:r>
                      <a:r>
                        <a:rPr b="1" lang="en-NL" sz="1400">
                          <a:solidFill>
                            <a:srgbClr val="1D4B37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newsletter</a:t>
                      </a:r>
                      <a:r>
                        <a:rPr lang="en-NL" sz="1400">
                          <a:solidFill>
                            <a:srgbClr val="1D4B37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 about interesting products, entice them into </a:t>
                      </a:r>
                      <a:r>
                        <a:rPr b="1" lang="en-NL" sz="1400">
                          <a:solidFill>
                            <a:srgbClr val="1D4B37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joining loyalty programmes</a:t>
                      </a:r>
                      <a:endParaRPr b="1" sz="1400">
                        <a:solidFill>
                          <a:srgbClr val="1D4B37"/>
                        </a:solidFill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D4B37"/>
                        </a:buClr>
                        <a:buSzPts val="1400"/>
                        <a:buFont typeface="Garamond"/>
                        <a:buNone/>
                      </a:pPr>
                      <a:r>
                        <a:rPr lang="en-NL" sz="1400">
                          <a:solidFill>
                            <a:srgbClr val="1D4B37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Sales &amp; Marketing</a:t>
                      </a:r>
                      <a:endParaRPr sz="1400">
                        <a:solidFill>
                          <a:srgbClr val="1D4B37"/>
                        </a:solidFill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79" name="Google Shape;379;p16"/>
          <p:cNvSpPr txBox="1"/>
          <p:nvPr>
            <p:ph type="title"/>
          </p:nvPr>
        </p:nvSpPr>
        <p:spPr>
          <a:xfrm>
            <a:off x="1659466" y="501682"/>
            <a:ext cx="9491133" cy="10765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D4B37"/>
              </a:buClr>
              <a:buSzPts val="3200"/>
              <a:buFont typeface="Garamond"/>
              <a:buNone/>
            </a:pPr>
            <a:r>
              <a:rPr lang="en-NL" sz="3200"/>
              <a:t>Growth Strategies per Customer Segment: High Prio </a:t>
            </a:r>
            <a:endParaRPr/>
          </a:p>
        </p:txBody>
      </p:sp>
      <p:sp>
        <p:nvSpPr>
          <p:cNvPr id="380" name="Google Shape;380;p16"/>
          <p:cNvSpPr txBox="1"/>
          <p:nvPr/>
        </p:nvSpPr>
        <p:spPr>
          <a:xfrm>
            <a:off x="601646" y="521987"/>
            <a:ext cx="1806607" cy="13232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3992A"/>
              </a:buClr>
              <a:buSzPts val="10120"/>
              <a:buFont typeface="Arial"/>
              <a:buNone/>
            </a:pPr>
            <a:r>
              <a:rPr b="0" i="0" lang="en-NL" sz="8800" u="none" cap="none" strike="noStrike">
                <a:solidFill>
                  <a:srgbClr val="C00000"/>
                </a:solidFill>
                <a:latin typeface="Garamond"/>
                <a:ea typeface="Garamond"/>
                <a:cs typeface="Garamond"/>
                <a:sym typeface="Garamond"/>
              </a:rPr>
              <a:t>04</a:t>
            </a:r>
            <a:endParaRPr/>
          </a:p>
        </p:txBody>
      </p:sp>
      <p:pic>
        <p:nvPicPr>
          <p:cNvPr id="381" name="Google Shape;38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12629" y="6019470"/>
            <a:ext cx="3036849" cy="3012554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382" name="Google Shape;38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52058" y="-2642197"/>
            <a:ext cx="6437983" cy="2764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7"/>
          <p:cNvSpPr txBox="1"/>
          <p:nvPr>
            <p:ph idx="10" type="dt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L"/>
              <a:t>9/30/2023</a:t>
            </a:r>
            <a:endParaRPr/>
          </a:p>
        </p:txBody>
      </p:sp>
      <p:sp>
        <p:nvSpPr>
          <p:cNvPr id="388" name="Google Shape;388;p17"/>
          <p:cNvSpPr txBox="1"/>
          <p:nvPr>
            <p:ph idx="12" type="sldNum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L"/>
              <a:t>‹#›</a:t>
            </a:fld>
            <a:endParaRPr/>
          </a:p>
        </p:txBody>
      </p:sp>
      <p:graphicFrame>
        <p:nvGraphicFramePr>
          <p:cNvPr id="389" name="Google Shape;389;p17"/>
          <p:cNvGraphicFramePr/>
          <p:nvPr/>
        </p:nvGraphicFramePr>
        <p:xfrm>
          <a:off x="757766" y="1473241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{8D185796-7A77-4676-B103-F32E4D607BC9}</a:tableStyleId>
              </a:tblPr>
              <a:tblGrid>
                <a:gridCol w="1640975"/>
                <a:gridCol w="975225"/>
                <a:gridCol w="1888075"/>
                <a:gridCol w="4996700"/>
                <a:gridCol w="1175500"/>
              </a:tblGrid>
              <a:tr h="5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Customer Segment</a:t>
                      </a:r>
                      <a:endParaRPr sz="18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6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Priority</a:t>
                      </a:r>
                      <a:endParaRPr sz="16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6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Customer Traits</a:t>
                      </a:r>
                      <a:endParaRPr sz="16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Garamond"/>
                        <a:buNone/>
                      </a:pPr>
                      <a:r>
                        <a:rPr lang="en-NL" sz="16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Action Recommendation</a:t>
                      </a:r>
                      <a:endParaRPr sz="16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6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Channels</a:t>
                      </a:r>
                      <a:endParaRPr sz="16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842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Garamond"/>
                        <a:buNone/>
                      </a:pPr>
                      <a:r>
                        <a:rPr b="0" i="0" lang="en-NL" sz="1400" u="none" cap="none" strike="noStrike">
                          <a:solidFill>
                            <a:srgbClr val="000000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Sleeping Dolphins 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>
                          <a:solidFill>
                            <a:srgbClr val="1D4B37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MID</a:t>
                      </a:r>
                      <a:endParaRPr sz="1400">
                        <a:solidFill>
                          <a:srgbClr val="1D4B37"/>
                        </a:solidFill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>
                          <a:solidFill>
                            <a:srgbClr val="1D4B37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May Forget Us, Average Spending</a:t>
                      </a:r>
                      <a:endParaRPr sz="1400">
                        <a:solidFill>
                          <a:srgbClr val="1D4B37"/>
                        </a:solidFill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NL" sz="1400">
                          <a:solidFill>
                            <a:srgbClr val="1D4B37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Mass Direct Marketing</a:t>
                      </a:r>
                      <a:r>
                        <a:rPr lang="en-NL" sz="1400">
                          <a:solidFill>
                            <a:srgbClr val="1D4B37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: introduce interesting products via email, with survey to understand why they are sleeping, </a:t>
                      </a:r>
                      <a:r>
                        <a:rPr b="1" lang="en-NL" sz="1400">
                          <a:solidFill>
                            <a:srgbClr val="1D4B37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offer</a:t>
                      </a:r>
                      <a:r>
                        <a:rPr lang="en-NL" sz="1400">
                          <a:solidFill>
                            <a:srgbClr val="1D4B37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 discounts or </a:t>
                      </a:r>
                      <a:r>
                        <a:rPr b="1" lang="en-NL" sz="1400">
                          <a:solidFill>
                            <a:srgbClr val="1D4B37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promotions</a:t>
                      </a:r>
                      <a:r>
                        <a:rPr lang="en-NL" sz="1400">
                          <a:solidFill>
                            <a:srgbClr val="1D4B37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 (1+1) on relevant products, newsletter email marketing.</a:t>
                      </a:r>
                      <a:endParaRPr sz="1400">
                        <a:solidFill>
                          <a:srgbClr val="1D4B37"/>
                        </a:solidFill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>
                          <a:solidFill>
                            <a:srgbClr val="1D4B37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Omni-channel Marketing</a:t>
                      </a:r>
                      <a:endParaRPr sz="1400">
                        <a:solidFill>
                          <a:srgbClr val="1D4B37"/>
                        </a:solidFill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2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Garamond"/>
                        <a:buNone/>
                      </a:pPr>
                      <a:r>
                        <a:rPr b="0" i="0" lang="en-NL" sz="1400" u="none" cap="none" strike="noStrike">
                          <a:solidFill>
                            <a:srgbClr val="000000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High Potential Nemos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>
                          <a:solidFill>
                            <a:srgbClr val="1D4B37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MID</a:t>
                      </a:r>
                      <a:endParaRPr sz="1400">
                        <a:solidFill>
                          <a:srgbClr val="1D4B37"/>
                        </a:solidFill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>
                          <a:solidFill>
                            <a:srgbClr val="1D4B37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Newcomers, Curious, Whales Potential</a:t>
                      </a:r>
                      <a:endParaRPr sz="1400">
                        <a:solidFill>
                          <a:srgbClr val="1D4B37"/>
                        </a:solidFill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NL" sz="1400">
                          <a:solidFill>
                            <a:srgbClr val="1D4B37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Customer support </a:t>
                      </a:r>
                      <a:r>
                        <a:rPr lang="en-NL" sz="1400">
                          <a:solidFill>
                            <a:srgbClr val="1D4B37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to introduce products, onboard webshop, </a:t>
                      </a:r>
                      <a:r>
                        <a:rPr b="1" lang="en-NL" sz="1400">
                          <a:solidFill>
                            <a:srgbClr val="1D4B37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newsletter</a:t>
                      </a:r>
                      <a:r>
                        <a:rPr lang="en-NL" sz="1400">
                          <a:solidFill>
                            <a:srgbClr val="1D4B37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 for products+cross-selling marketing, </a:t>
                      </a:r>
                      <a:r>
                        <a:rPr b="1" lang="en-NL" sz="1400">
                          <a:solidFill>
                            <a:srgbClr val="1D4B37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special promotion </a:t>
                      </a:r>
                      <a:r>
                        <a:rPr lang="en-NL" sz="1400">
                          <a:solidFill>
                            <a:srgbClr val="1D4B37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for a short period of time to make them interested to become loyal.</a:t>
                      </a:r>
                      <a:endParaRPr sz="1400">
                        <a:solidFill>
                          <a:srgbClr val="1D4B37"/>
                        </a:solidFill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D4B37"/>
                        </a:buClr>
                        <a:buSzPts val="1400"/>
                        <a:buFont typeface="Garamond"/>
                        <a:buNone/>
                      </a:pPr>
                      <a:r>
                        <a:rPr lang="en-NL" sz="1400">
                          <a:solidFill>
                            <a:srgbClr val="1D4B37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Omni-channel Marketing</a:t>
                      </a:r>
                      <a:endParaRPr sz="1400">
                        <a:solidFill>
                          <a:srgbClr val="1D4B37"/>
                        </a:solidFill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rgbClr val="1D4B37"/>
                        </a:solidFill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2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Garamond"/>
                        <a:buNone/>
                      </a:pPr>
                      <a:r>
                        <a:rPr b="0" i="0" lang="en-NL" sz="1400" u="none" cap="none" strike="noStrike">
                          <a:solidFill>
                            <a:srgbClr val="000000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Need Attention Kois 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>
                          <a:solidFill>
                            <a:srgbClr val="1D4B37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LOW</a:t>
                      </a:r>
                      <a:endParaRPr sz="1400">
                        <a:solidFill>
                          <a:srgbClr val="1D4B37"/>
                        </a:solidFill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>
                          <a:solidFill>
                            <a:srgbClr val="1D4B37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Newcomers, could be Lost fishes if not taken cared of.</a:t>
                      </a:r>
                      <a:endParaRPr sz="1400">
                        <a:solidFill>
                          <a:srgbClr val="1D4B37"/>
                        </a:solidFill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D4B37"/>
                        </a:buClr>
                        <a:buSzPts val="1400"/>
                        <a:buFont typeface="Garamond"/>
                        <a:buNone/>
                      </a:pPr>
                      <a:r>
                        <a:rPr b="1" lang="en-NL" sz="1400">
                          <a:solidFill>
                            <a:srgbClr val="1D4B37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newsletter</a:t>
                      </a:r>
                      <a:r>
                        <a:rPr lang="en-NL" sz="1400">
                          <a:solidFill>
                            <a:srgbClr val="1D4B37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 for products + cross-selling marketing, emails about special </a:t>
                      </a:r>
                      <a:r>
                        <a:rPr b="1" lang="en-NL" sz="1400">
                          <a:solidFill>
                            <a:srgbClr val="1D4B37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promotion</a:t>
                      </a:r>
                      <a:r>
                        <a:rPr lang="en-NL" sz="1400">
                          <a:solidFill>
                            <a:srgbClr val="1D4B37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 for a short period of time to make them interested to </a:t>
                      </a:r>
                      <a:r>
                        <a:rPr b="1" lang="en-NL" sz="1400">
                          <a:solidFill>
                            <a:srgbClr val="1D4B37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make a purchase</a:t>
                      </a:r>
                      <a:r>
                        <a:rPr lang="en-NL" sz="1400">
                          <a:solidFill>
                            <a:srgbClr val="1D4B37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.</a:t>
                      </a:r>
                      <a:endParaRPr sz="1400">
                        <a:solidFill>
                          <a:srgbClr val="1D4B37"/>
                        </a:solidFill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>
                          <a:solidFill>
                            <a:srgbClr val="1D4B37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E-mail marketing</a:t>
                      </a:r>
                      <a:endParaRPr sz="1400">
                        <a:solidFill>
                          <a:srgbClr val="1D4B37"/>
                        </a:solidFill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2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Garamond"/>
                        <a:buNone/>
                      </a:pPr>
                      <a:r>
                        <a:rPr b="0" i="0" lang="en-NL" sz="1400" u="none" cap="none" strike="sngStrike">
                          <a:solidFill>
                            <a:srgbClr val="000000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Lost Fishes</a:t>
                      </a:r>
                      <a:endParaRPr b="0" i="0" sz="1400" u="none" cap="none" strike="sngStrike">
                        <a:solidFill>
                          <a:srgbClr val="000000"/>
                        </a:solidFill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>
                          <a:solidFill>
                            <a:srgbClr val="1D4B37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-</a:t>
                      </a:r>
                      <a:endParaRPr sz="1400">
                        <a:solidFill>
                          <a:srgbClr val="1D4B37"/>
                        </a:solidFill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>
                          <a:solidFill>
                            <a:srgbClr val="1D4B37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No sales, no visits</a:t>
                      </a:r>
                      <a:endParaRPr sz="1400">
                        <a:solidFill>
                          <a:srgbClr val="1D4B37"/>
                        </a:solidFill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NL" sz="1400">
                          <a:solidFill>
                            <a:srgbClr val="1D4B37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Minimum to no effort</a:t>
                      </a:r>
                      <a:r>
                        <a:rPr lang="en-NL" sz="1400">
                          <a:solidFill>
                            <a:srgbClr val="1D4B37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: email newsletter. We can also consider this as none customers. If they start making a purchase again, treat them as ‘need attention kois’.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rgbClr val="1D4B37"/>
                        </a:solidFill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>
                          <a:solidFill>
                            <a:srgbClr val="1D4B37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E-mail marketing</a:t>
                      </a:r>
                      <a:endParaRPr sz="1400">
                        <a:solidFill>
                          <a:srgbClr val="1D4B37"/>
                        </a:solidFill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90" name="Google Shape;39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12629" y="6019470"/>
            <a:ext cx="3036849" cy="3012554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391" name="Google Shape;39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52058" y="-2642197"/>
            <a:ext cx="6437983" cy="2764436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17"/>
          <p:cNvSpPr txBox="1"/>
          <p:nvPr/>
        </p:nvSpPr>
        <p:spPr>
          <a:xfrm>
            <a:off x="1049866" y="396719"/>
            <a:ext cx="9491133" cy="10765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D4B37"/>
              </a:buClr>
              <a:buSzPts val="3200"/>
              <a:buFont typeface="Garamond"/>
              <a:buNone/>
            </a:pPr>
            <a:r>
              <a:rPr lang="en-NL" sz="3200" cap="none">
                <a:solidFill>
                  <a:srgbClr val="1D4B37"/>
                </a:solidFill>
                <a:latin typeface="Garamond"/>
                <a:ea typeface="Garamond"/>
                <a:cs typeface="Garamond"/>
                <a:sym typeface="Garamond"/>
              </a:rPr>
              <a:t>Growth Strategies per Customer Segment: The Rest</a:t>
            </a:r>
            <a:endParaRPr sz="3200" cap="none">
              <a:solidFill>
                <a:srgbClr val="1D4B37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93" name="Google Shape;393;p17"/>
          <p:cNvSpPr txBox="1"/>
          <p:nvPr/>
        </p:nvSpPr>
        <p:spPr>
          <a:xfrm>
            <a:off x="601646" y="521987"/>
            <a:ext cx="1806607" cy="9316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3992A"/>
              </a:buClr>
              <a:buSzPts val="6900"/>
              <a:buFont typeface="Arial"/>
              <a:buNone/>
            </a:pPr>
            <a:r>
              <a:rPr b="0" i="0" lang="en-NL" sz="6000" u="none" cap="none" strike="noStrike">
                <a:solidFill>
                  <a:srgbClr val="C00000"/>
                </a:solidFill>
                <a:latin typeface="Garamond"/>
                <a:ea typeface="Garamond"/>
                <a:cs typeface="Garamond"/>
                <a:sym typeface="Garamond"/>
              </a:rPr>
              <a:t>04</a:t>
            </a:r>
            <a:endParaRPr/>
          </a:p>
        </p:txBody>
      </p:sp>
      <p:sp>
        <p:nvSpPr>
          <p:cNvPr id="394" name="Google Shape;394;p17"/>
          <p:cNvSpPr/>
          <p:nvPr/>
        </p:nvSpPr>
        <p:spPr>
          <a:xfrm>
            <a:off x="1286933" y="5748867"/>
            <a:ext cx="9770534" cy="365125"/>
          </a:xfrm>
          <a:prstGeom prst="rect">
            <a:avLst/>
          </a:prstGeom>
          <a:blipFill rotWithShape="1">
            <a:blip r:embed="rId5">
              <a:alphaModFix/>
            </a:blip>
            <a:tile algn="tl" flip="none" tx="0" sx="100000" ty="0" sy="100000"/>
          </a:blip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NL" sz="12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Further analysis on webshop &amp;omni-channel marketing interaction is needed in order to decide which channel, content, and funnel is the best way for customers.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886c861b53_0_0"/>
          <p:cNvSpPr txBox="1"/>
          <p:nvPr>
            <p:ph idx="12" type="sldNum"/>
          </p:nvPr>
        </p:nvSpPr>
        <p:spPr>
          <a:xfrm>
            <a:off x="9315450" y="6486982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NL"/>
              <a:t>‹#›</a:t>
            </a:fld>
            <a:endParaRPr/>
          </a:p>
        </p:txBody>
      </p:sp>
      <p:sp>
        <p:nvSpPr>
          <p:cNvPr id="401" name="Google Shape;401;g2886c861b53_0_0"/>
          <p:cNvSpPr txBox="1"/>
          <p:nvPr>
            <p:ph idx="1" type="body"/>
          </p:nvPr>
        </p:nvSpPr>
        <p:spPr>
          <a:xfrm>
            <a:off x="854075" y="1625600"/>
            <a:ext cx="10499700" cy="48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20"/>
              <a:buFont typeface="Arial"/>
              <a:buNone/>
            </a:pPr>
            <a:r>
              <a:rPr lang="en-NL" sz="1900">
                <a:solidFill>
                  <a:srgbClr val="1D4B37"/>
                </a:solidFill>
              </a:rPr>
              <a:t>Data used: </a:t>
            </a:r>
            <a:endParaRPr sz="3100">
              <a:solidFill>
                <a:srgbClr val="1D4B37"/>
              </a:solidFill>
            </a:endParaRPr>
          </a:p>
          <a:p>
            <a:pPr indent="0" lvl="0" marL="0" rtl="0" algn="l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920"/>
              <a:buFont typeface="Arial"/>
              <a:buNone/>
            </a:pPr>
            <a:r>
              <a:rPr lang="en-NL" sz="1900" u="sng">
                <a:solidFill>
                  <a:schemeClr val="hlink"/>
                </a:solidFill>
                <a:hlinkClick r:id="rId3"/>
              </a:rPr>
              <a:t>https://www.kaggle.com/datasets/atharvaarya25/e-commerce-analysis-uk</a:t>
            </a:r>
            <a:endParaRPr sz="1900">
              <a:solidFill>
                <a:srgbClr val="1D4B37"/>
              </a:solidFill>
            </a:endParaRPr>
          </a:p>
          <a:p>
            <a:pPr indent="0" lvl="0" marL="0" rtl="0" algn="l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920"/>
              <a:buFont typeface="Arial"/>
              <a:buNone/>
            </a:pPr>
            <a:r>
              <a:rPr lang="en-NL" sz="1900">
                <a:solidFill>
                  <a:srgbClr val="1D4B37"/>
                </a:solidFill>
              </a:rPr>
              <a:t>Python coding:</a:t>
            </a:r>
            <a:endParaRPr sz="3100">
              <a:solidFill>
                <a:srgbClr val="1D4B37"/>
              </a:solidFill>
            </a:endParaRPr>
          </a:p>
          <a:p>
            <a:pPr indent="0" lvl="0" marL="0" rtl="0" algn="l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920"/>
              <a:buFont typeface="Arial"/>
              <a:buNone/>
            </a:pPr>
            <a:r>
              <a:rPr lang="en-NL" sz="1900" u="sng">
                <a:solidFill>
                  <a:schemeClr val="hlink"/>
                </a:solidFill>
                <a:hlinkClick r:id="rId4"/>
              </a:rPr>
              <a:t>https://colab.research.google.com/drive/1vPfYMNCy1jHVTcA0XfM7zHP9J1T72piz#scrollTo=zX_cRm4Q5-YS</a:t>
            </a:r>
            <a:r>
              <a:rPr lang="en-NL" sz="1900">
                <a:solidFill>
                  <a:srgbClr val="1D4B37"/>
                </a:solidFill>
              </a:rPr>
              <a:t> </a:t>
            </a:r>
            <a:endParaRPr sz="3100">
              <a:solidFill>
                <a:srgbClr val="1D4B37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600"/>
              </a:spcAft>
              <a:buNone/>
            </a:pPr>
            <a:r>
              <a:t/>
            </a:r>
            <a:endParaRPr sz="3500"/>
          </a:p>
        </p:txBody>
      </p:sp>
      <p:sp>
        <p:nvSpPr>
          <p:cNvPr id="402" name="Google Shape;402;g2886c861b53_0_0"/>
          <p:cNvSpPr txBox="1"/>
          <p:nvPr>
            <p:ph type="title"/>
          </p:nvPr>
        </p:nvSpPr>
        <p:spPr>
          <a:xfrm>
            <a:off x="854074" y="122239"/>
            <a:ext cx="10499700" cy="135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NL"/>
              <a:t>REFERENCE &amp; PYTHON CODING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yellow flowers&#10;" id="407" name="Google Shape;407;p1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" l="0" r="0" t="4"/>
          <a:stretch/>
        </p:blipFill>
        <p:spPr>
          <a:xfrm>
            <a:off x="1028700" y="3543300"/>
            <a:ext cx="3924300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18"/>
          <p:cNvSpPr txBox="1"/>
          <p:nvPr>
            <p:ph idx="10" type="dt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L"/>
              <a:t>9/30/2023</a:t>
            </a:r>
            <a:endParaRPr/>
          </a:p>
        </p:txBody>
      </p:sp>
      <p:sp>
        <p:nvSpPr>
          <p:cNvPr id="409" name="Google Shape;409;p18"/>
          <p:cNvSpPr txBox="1"/>
          <p:nvPr>
            <p:ph idx="12" type="sldNum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L"/>
              <a:t>‹#›</a:t>
            </a:fld>
            <a:endParaRPr/>
          </a:p>
        </p:txBody>
      </p:sp>
      <p:sp>
        <p:nvSpPr>
          <p:cNvPr id="410" name="Google Shape;410;p18"/>
          <p:cNvSpPr txBox="1"/>
          <p:nvPr>
            <p:ph type="title"/>
          </p:nvPr>
        </p:nvSpPr>
        <p:spPr>
          <a:xfrm>
            <a:off x="1691400" y="1208092"/>
            <a:ext cx="7918266" cy="24343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D4B37"/>
              </a:buClr>
              <a:buSzPts val="7200"/>
              <a:buFont typeface="Garamond"/>
              <a:buNone/>
            </a:pPr>
            <a:r>
              <a:rPr lang="en-NL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"/>
          <p:cNvSpPr txBox="1"/>
          <p:nvPr>
            <p:ph idx="1" type="body"/>
          </p:nvPr>
        </p:nvSpPr>
        <p:spPr>
          <a:xfrm>
            <a:off x="6095999" y="5922356"/>
            <a:ext cx="5641831" cy="747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SzPts val="920"/>
              <a:buNone/>
            </a:pPr>
            <a:r>
              <a:t/>
            </a:r>
            <a:endParaRPr/>
          </a:p>
        </p:txBody>
      </p:sp>
      <p:sp>
        <p:nvSpPr>
          <p:cNvPr id="223" name="Google Shape;223;p2"/>
          <p:cNvSpPr txBox="1"/>
          <p:nvPr>
            <p:ph idx="10" type="dt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L"/>
              <a:t>9/30/2023</a:t>
            </a:r>
            <a:endParaRPr/>
          </a:p>
        </p:txBody>
      </p:sp>
      <p:sp>
        <p:nvSpPr>
          <p:cNvPr id="224" name="Google Shape;224;p2"/>
          <p:cNvSpPr txBox="1"/>
          <p:nvPr>
            <p:ph idx="12" type="sldNum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L"/>
              <a:t>‹#›</a:t>
            </a:fld>
            <a:endParaRPr/>
          </a:p>
        </p:txBody>
      </p:sp>
      <p:sp>
        <p:nvSpPr>
          <p:cNvPr id="225" name="Google Shape;225;p2"/>
          <p:cNvSpPr txBox="1"/>
          <p:nvPr>
            <p:ph type="title"/>
          </p:nvPr>
        </p:nvSpPr>
        <p:spPr>
          <a:xfrm>
            <a:off x="914513" y="876299"/>
            <a:ext cx="5181486" cy="2242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D4B37"/>
              </a:buClr>
              <a:buSzPts val="7200"/>
              <a:buFont typeface="Garamond"/>
              <a:buNone/>
            </a:pPr>
            <a:r>
              <a:rPr lang="en-NL"/>
              <a:t>Agenda</a:t>
            </a:r>
            <a:endParaRPr/>
          </a:p>
        </p:txBody>
      </p:sp>
      <p:sp>
        <p:nvSpPr>
          <p:cNvPr id="226" name="Google Shape;226;p2"/>
          <p:cNvSpPr txBox="1"/>
          <p:nvPr/>
        </p:nvSpPr>
        <p:spPr>
          <a:xfrm>
            <a:off x="840974" y="2614289"/>
            <a:ext cx="4667250" cy="3398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4B37"/>
              </a:buClr>
              <a:buSzPts val="2000"/>
              <a:buFont typeface="Arial"/>
              <a:buNone/>
            </a:pPr>
            <a:r>
              <a:rPr b="0" i="0" lang="en-NL" sz="2000" u="none" cap="none" strike="noStrike">
                <a:solidFill>
                  <a:srgbClr val="1D4B37"/>
                </a:solidFill>
                <a:latin typeface="Garamond"/>
                <a:ea typeface="Garamond"/>
                <a:cs typeface="Garamond"/>
                <a:sym typeface="Garamond"/>
              </a:rPr>
              <a:t>01 Business Overview</a:t>
            </a:r>
            <a:endParaRPr b="0" i="0" sz="2000" u="none" cap="none" strike="noStrike">
              <a:solidFill>
                <a:srgbClr val="1D4B37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D4B37"/>
              </a:buClr>
              <a:buSzPts val="2000"/>
              <a:buFont typeface="Arial"/>
              <a:buNone/>
            </a:pPr>
            <a:r>
              <a:rPr b="0" i="0" lang="en-NL" sz="2000" u="none" cap="none" strike="noStrike">
                <a:solidFill>
                  <a:srgbClr val="1D4B37"/>
                </a:solidFill>
                <a:latin typeface="Garamond"/>
                <a:ea typeface="Garamond"/>
                <a:cs typeface="Garamond"/>
                <a:sym typeface="Garamond"/>
              </a:rPr>
              <a:t>02 Objective &amp; Goals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D4B37"/>
              </a:buClr>
              <a:buSzPts val="2000"/>
              <a:buFont typeface="Arial"/>
              <a:buNone/>
            </a:pPr>
            <a:r>
              <a:rPr b="0" i="0" lang="en-NL" sz="2000" u="none" cap="none" strike="noStrike">
                <a:solidFill>
                  <a:srgbClr val="1D4B37"/>
                </a:solidFill>
                <a:latin typeface="Garamond"/>
                <a:ea typeface="Garamond"/>
                <a:cs typeface="Garamond"/>
                <a:sym typeface="Garamond"/>
              </a:rPr>
              <a:t>03 Analysis</a:t>
            </a:r>
            <a:endParaRPr b="0" i="0" sz="2000" u="none" cap="none" strike="noStrike">
              <a:solidFill>
                <a:srgbClr val="1D4B37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D4B37"/>
              </a:buClr>
              <a:buSzPts val="2000"/>
              <a:buFont typeface="Arial"/>
              <a:buNone/>
            </a:pPr>
            <a:r>
              <a:rPr b="0" i="0" lang="en-NL" sz="2000" u="none" cap="none" strike="noStrike">
                <a:solidFill>
                  <a:srgbClr val="1D4B37"/>
                </a:solidFill>
                <a:latin typeface="Garamond"/>
                <a:ea typeface="Garamond"/>
                <a:cs typeface="Garamond"/>
                <a:sym typeface="Garamond"/>
              </a:rPr>
              <a:t>04 What’s Next?</a:t>
            </a:r>
            <a:endParaRPr b="0" i="0" sz="2000" u="none" cap="none" strike="noStrike">
              <a:solidFill>
                <a:srgbClr val="1D4B37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7DDC6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52" r="299" t="0"/>
          <a:stretch/>
        </p:blipFill>
        <p:spPr>
          <a:xfrm>
            <a:off x="6252633" y="3706533"/>
            <a:ext cx="5342467" cy="2538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"/>
          <p:cNvPicPr preferRelativeResize="0"/>
          <p:nvPr>
            <p:ph idx="4" type="pic"/>
          </p:nvPr>
        </p:nvPicPr>
        <p:blipFill rotWithShape="1">
          <a:blip r:embed="rId4">
            <a:alphaModFix/>
          </a:blip>
          <a:srcRect b="0" l="10686" r="10686" t="0"/>
          <a:stretch/>
        </p:blipFill>
        <p:spPr>
          <a:xfrm>
            <a:off x="6911291" y="974366"/>
            <a:ext cx="4184276" cy="261114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"/>
          <p:cNvSpPr txBox="1"/>
          <p:nvPr>
            <p:ph idx="12" type="sldNum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L"/>
              <a:t>‹#›</a:t>
            </a:fld>
            <a:endParaRPr/>
          </a:p>
        </p:txBody>
      </p:sp>
      <p:sp>
        <p:nvSpPr>
          <p:cNvPr id="234" name="Google Shape;234;p3"/>
          <p:cNvSpPr txBox="1"/>
          <p:nvPr>
            <p:ph type="title"/>
          </p:nvPr>
        </p:nvSpPr>
        <p:spPr>
          <a:xfrm>
            <a:off x="2303505" y="504349"/>
            <a:ext cx="5535477" cy="5698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D4B37"/>
              </a:buClr>
              <a:buSzPts val="2400"/>
              <a:buFont typeface="Garamond"/>
              <a:buNone/>
            </a:pPr>
            <a:r>
              <a:rPr lang="en-NL" sz="2400"/>
              <a:t>Business Overview – High Level</a:t>
            </a:r>
            <a:endParaRPr sz="2400"/>
          </a:p>
        </p:txBody>
      </p:sp>
      <p:pic>
        <p:nvPicPr>
          <p:cNvPr id="235" name="Google Shape;235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6433" y="3285595"/>
            <a:ext cx="3740450" cy="264054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"/>
          <p:cNvSpPr txBox="1"/>
          <p:nvPr/>
        </p:nvSpPr>
        <p:spPr>
          <a:xfrm>
            <a:off x="599156" y="1559746"/>
            <a:ext cx="4939340" cy="15308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NL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The top 5 countries generate:</a:t>
            </a:r>
            <a:endParaRPr/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NL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94.05% of total customers</a:t>
            </a:r>
            <a:endParaRPr/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NL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95. 48% of total revenue</a:t>
            </a:r>
            <a:endParaRPr/>
          </a:p>
          <a:p>
            <a:pPr indent="-184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10917767" y="4044420"/>
            <a:ext cx="177800" cy="160867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284781" y="3626099"/>
            <a:ext cx="177800" cy="160867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39" name="Google Shape;239;p3"/>
          <p:cNvSpPr txBox="1"/>
          <p:nvPr/>
        </p:nvSpPr>
        <p:spPr>
          <a:xfrm>
            <a:off x="599156" y="1306"/>
            <a:ext cx="295656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800"/>
              <a:buFont typeface="Arial"/>
              <a:buNone/>
            </a:pPr>
            <a:r>
              <a:rPr b="1" i="0" lang="en-NL" sz="8800" u="none" cap="none" strike="noStrik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01</a:t>
            </a:r>
            <a:endParaRPr/>
          </a:p>
        </p:txBody>
      </p:sp>
      <p:sp>
        <p:nvSpPr>
          <p:cNvPr id="240" name="Google Shape;240;p3"/>
          <p:cNvSpPr/>
          <p:nvPr/>
        </p:nvSpPr>
        <p:spPr>
          <a:xfrm>
            <a:off x="757653" y="6026011"/>
            <a:ext cx="177800" cy="160867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41" name="Google Shape;241;p3"/>
          <p:cNvSpPr txBox="1"/>
          <p:nvPr/>
        </p:nvSpPr>
        <p:spPr>
          <a:xfrm>
            <a:off x="935453" y="5967947"/>
            <a:ext cx="14792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NL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: Best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C8A8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"/>
          <p:cNvSpPr txBox="1"/>
          <p:nvPr/>
        </p:nvSpPr>
        <p:spPr>
          <a:xfrm>
            <a:off x="599156" y="1306"/>
            <a:ext cx="295656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800"/>
              <a:buFont typeface="Arial"/>
              <a:buNone/>
            </a:pPr>
            <a:r>
              <a:rPr b="1" lang="en-NL" sz="880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01</a:t>
            </a:r>
            <a:endParaRPr/>
          </a:p>
        </p:txBody>
      </p:sp>
      <p:sp>
        <p:nvSpPr>
          <p:cNvPr id="247" name="Google Shape;247;p4"/>
          <p:cNvSpPr txBox="1"/>
          <p:nvPr/>
        </p:nvSpPr>
        <p:spPr>
          <a:xfrm>
            <a:off x="2303505" y="504349"/>
            <a:ext cx="5535477" cy="5698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4B37"/>
              </a:buClr>
              <a:buSzPts val="2400"/>
              <a:buFont typeface="Garamond"/>
              <a:buNone/>
            </a:pPr>
            <a:r>
              <a:rPr lang="en-NL" sz="2400">
                <a:solidFill>
                  <a:srgbClr val="1D4B37"/>
                </a:solidFill>
                <a:latin typeface="Garamond"/>
                <a:ea typeface="Garamond"/>
                <a:cs typeface="Garamond"/>
                <a:sym typeface="Garamond"/>
              </a:rPr>
              <a:t>Business Overview – Patterns </a:t>
            </a:r>
            <a:endParaRPr sz="2400">
              <a:solidFill>
                <a:srgbClr val="1D4B37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48" name="Google Shape;248;p4"/>
          <p:cNvSpPr txBox="1"/>
          <p:nvPr/>
        </p:nvSpPr>
        <p:spPr>
          <a:xfrm>
            <a:off x="805530" y="1452063"/>
            <a:ext cx="5892344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en-NL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Thursday</a:t>
            </a:r>
            <a:r>
              <a:rPr b="0" lang="en-NL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is the TOP purchasing day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NL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Followed by Tuesday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lang="en-NL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en-NL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aturday seems to be holiday for the store, no revenue generated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en-NL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November</a:t>
            </a:r>
            <a:r>
              <a:rPr b="0" lang="en-NL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is the best month for sales</a:t>
            </a:r>
            <a:endParaRPr/>
          </a:p>
          <a:p>
            <a:pPr indent="-196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49" name="Google Shape;24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7874" y="2251815"/>
            <a:ext cx="4223077" cy="2106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9553" y="3214924"/>
            <a:ext cx="4165107" cy="2972128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"/>
          <p:cNvSpPr/>
          <p:nvPr/>
        </p:nvSpPr>
        <p:spPr>
          <a:xfrm>
            <a:off x="4503977" y="3621396"/>
            <a:ext cx="177800" cy="160867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52" name="Google Shape;252;p4"/>
          <p:cNvSpPr/>
          <p:nvPr/>
        </p:nvSpPr>
        <p:spPr>
          <a:xfrm>
            <a:off x="9135534" y="2380852"/>
            <a:ext cx="177800" cy="160867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53" name="Google Shape;253;p4"/>
          <p:cNvSpPr/>
          <p:nvPr/>
        </p:nvSpPr>
        <p:spPr>
          <a:xfrm>
            <a:off x="10656255" y="5968118"/>
            <a:ext cx="177800" cy="160867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54" name="Google Shape;254;p4"/>
          <p:cNvSpPr txBox="1"/>
          <p:nvPr/>
        </p:nvSpPr>
        <p:spPr>
          <a:xfrm>
            <a:off x="10834055" y="5910054"/>
            <a:ext cx="14792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L" sz="1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: Best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0000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"/>
          <p:cNvSpPr txBox="1"/>
          <p:nvPr/>
        </p:nvSpPr>
        <p:spPr>
          <a:xfrm>
            <a:off x="874364" y="63267"/>
            <a:ext cx="295656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"/>
              <a:buNone/>
            </a:pPr>
            <a:r>
              <a:rPr b="1" lang="en-NL" sz="8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01</a:t>
            </a:r>
            <a:endParaRPr/>
          </a:p>
        </p:txBody>
      </p:sp>
      <p:sp>
        <p:nvSpPr>
          <p:cNvPr id="260" name="Google Shape;260;p5"/>
          <p:cNvSpPr txBox="1"/>
          <p:nvPr/>
        </p:nvSpPr>
        <p:spPr>
          <a:xfrm>
            <a:off x="3488839" y="524992"/>
            <a:ext cx="5535477" cy="5698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4B37"/>
              </a:buClr>
              <a:buSzPts val="2400"/>
              <a:buFont typeface="Garamond"/>
              <a:buNone/>
            </a:pPr>
            <a:r>
              <a:rPr lang="en-NL" sz="2400">
                <a:solidFill>
                  <a:srgbClr val="1D4B37"/>
                </a:solidFill>
                <a:latin typeface="Garamond"/>
                <a:ea typeface="Garamond"/>
                <a:cs typeface="Garamond"/>
                <a:sym typeface="Garamond"/>
              </a:rPr>
              <a:t>Business Overview – Product Level</a:t>
            </a:r>
            <a:endParaRPr/>
          </a:p>
        </p:txBody>
      </p:sp>
      <p:graphicFrame>
        <p:nvGraphicFramePr>
          <p:cNvPr id="261" name="Google Shape;261;p5"/>
          <p:cNvGraphicFramePr/>
          <p:nvPr/>
        </p:nvGraphicFramePr>
        <p:xfrm>
          <a:off x="5892802" y="158478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{8D185796-7A77-4676-B103-F32E4D607BC9}</a:tableStyleId>
              </a:tblPr>
              <a:tblGrid>
                <a:gridCol w="3616425"/>
                <a:gridCol w="1802250"/>
              </a:tblGrid>
              <a:tr h="2848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NL" sz="1400" u="none" cap="none" strike="noStrike"/>
                        <a:t>Best Seller Products</a:t>
                      </a:r>
                      <a:endParaRPr b="1"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 u="none" cap="none" strike="noStrike"/>
                        <a:t>Quantity purchased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848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/>
                        <a:t>SMALL POPCORN HOLDER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/>
                        <a:t>56.427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2848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/>
                        <a:t>WORLD WAR 2 GLIDERS ASSTD DESIGNS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/>
                        <a:t>53.751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2848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/>
                        <a:t>JUMBO BAG RED RETROSPOT</a:t>
                      </a:r>
                      <a:endParaRPr/>
                    </a:p>
                  </a:txBody>
                  <a:tcPr marT="45725" marB="45725" marR="91450" marL="91450" anchor="ctr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/>
                        <a:t>47260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2848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/>
                        <a:t>mailout</a:t>
                      </a:r>
                      <a:endParaRPr sz="14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/>
                        <a:t>44024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979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/>
                        <a:t>WHITE HANGING HEART T-LIGHT HOLDER</a:t>
                      </a:r>
                      <a:endParaRPr/>
                    </a:p>
                  </a:txBody>
                  <a:tcPr marT="45725" marB="45725" marR="91450" marL="91450" anchor="ctr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/>
                        <a:t>39103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262" name="Google Shape;262;p5"/>
          <p:cNvGraphicFramePr/>
          <p:nvPr/>
        </p:nvGraphicFramePr>
        <p:xfrm>
          <a:off x="5892802" y="382262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{8D185796-7A77-4676-B103-F32E4D607BC9}</a:tableStyleId>
              </a:tblPr>
              <a:tblGrid>
                <a:gridCol w="3623725"/>
                <a:gridCol w="1794925"/>
              </a:tblGrid>
              <a:tr h="2561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NL" sz="1400"/>
                        <a:t>BEST SALES PRODUCTS</a:t>
                      </a:r>
                      <a:endParaRPr b="1" sz="14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NL" sz="1400"/>
                        <a:t>TotalRevenue</a:t>
                      </a:r>
                      <a:endParaRPr sz="1400"/>
                    </a:p>
                  </a:txBody>
                  <a:tcPr marT="45725" marB="45725" marR="91450" marL="91450"/>
                </a:tc>
              </a:tr>
              <a:tr h="2561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/>
                        <a:t>DOTCOM POSTAGE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/>
                        <a:t>£ 206.245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2561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/>
                        <a:t>REGENCY CAKESTAND 3 TIER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/>
                        <a:t>£ 164.459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5785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/>
                        <a:t>WHITE HANGING HEART T-LIGHT HOLDER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/>
                        <a:t>£ 99.790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2561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/>
                        <a:t>PARTY BUNTING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/>
                        <a:t>£ 98.243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2561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/>
                        <a:t>JUMBO BAG RED RETROSPOT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/>
                        <a:t>£ 92.175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263" name="Google Shape;263;p5"/>
          <p:cNvSpPr/>
          <p:nvPr/>
        </p:nvSpPr>
        <p:spPr>
          <a:xfrm>
            <a:off x="980539" y="2210138"/>
            <a:ext cx="4607461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NL" sz="3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Which ones are Best sellers?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600" cap="non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NL" sz="3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Which ones are best for our business?</a:t>
            </a:r>
            <a:endParaRPr b="0" sz="3600" cap="non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EC4DC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6"/>
          <p:cNvSpPr txBox="1"/>
          <p:nvPr/>
        </p:nvSpPr>
        <p:spPr>
          <a:xfrm>
            <a:off x="599156" y="1306"/>
            <a:ext cx="295656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800"/>
              <a:buFont typeface="Arial"/>
              <a:buNone/>
            </a:pPr>
            <a:r>
              <a:rPr b="1" lang="en-NL" sz="880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01</a:t>
            </a:r>
            <a:endParaRPr/>
          </a:p>
        </p:txBody>
      </p:sp>
      <p:sp>
        <p:nvSpPr>
          <p:cNvPr id="269" name="Google Shape;269;p6"/>
          <p:cNvSpPr txBox="1"/>
          <p:nvPr/>
        </p:nvSpPr>
        <p:spPr>
          <a:xfrm>
            <a:off x="2303505" y="504349"/>
            <a:ext cx="5535477" cy="5698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4B37"/>
              </a:buClr>
              <a:buSzPts val="2400"/>
              <a:buFont typeface="Garamond"/>
              <a:buNone/>
            </a:pPr>
            <a:r>
              <a:rPr lang="en-NL" sz="2400">
                <a:solidFill>
                  <a:srgbClr val="1D4B37"/>
                </a:solidFill>
                <a:latin typeface="Garamond"/>
                <a:ea typeface="Garamond"/>
                <a:cs typeface="Garamond"/>
                <a:sym typeface="Garamond"/>
              </a:rPr>
              <a:t>Business Overview – Returns</a:t>
            </a:r>
            <a:endParaRPr sz="2400">
              <a:solidFill>
                <a:srgbClr val="1D4B37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graphicFrame>
        <p:nvGraphicFramePr>
          <p:cNvPr id="270" name="Google Shape;270;p6"/>
          <p:cNvGraphicFramePr/>
          <p:nvPr/>
        </p:nvGraphicFramePr>
        <p:xfrm>
          <a:off x="6095999" y="15743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{8D185796-7A77-4676-B103-F32E4D607BC9}</a:tableStyleId>
              </a:tblPr>
              <a:tblGrid>
                <a:gridCol w="3434125"/>
                <a:gridCol w="1671275"/>
              </a:tblGrid>
              <a:tr h="19315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NL" sz="1400"/>
                        <a:t>Product Name</a:t>
                      </a:r>
                      <a:endParaRPr b="1" sz="14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/>
                        <a:t>Returned Quantity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19315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/>
                        <a:t>Manual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/>
                        <a:t>241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2872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/>
                        <a:t>REGENCY CAKESTAND 3 TIER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/>
                        <a:t>183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19315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/>
                        <a:t>Unknown</a:t>
                      </a:r>
                      <a:endParaRPr sz="14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/>
                        <a:t>97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19315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/>
                        <a:t>JAM MAKING SET WITH JARS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/>
                        <a:t>87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19315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/>
                        <a:t>SET OF 3 CAKE TINS PANTRY DESIGN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/>
                        <a:t>75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19315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/>
                        <a:t>STRAWBERRY CERAMIC TRINKET BOX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/>
                        <a:t>60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19315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/>
                        <a:t>SAMPLES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L" sz="1400"/>
                        <a:t>60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271" name="Google Shape;271;p6"/>
          <p:cNvSpPr txBox="1"/>
          <p:nvPr/>
        </p:nvSpPr>
        <p:spPr>
          <a:xfrm>
            <a:off x="692286" y="2037545"/>
            <a:ext cx="4848396" cy="3750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NL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A lot of products (241) were returned manually so we couldn’t find out the exact product name. 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NL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Some are Unknown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NL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All samples were returned. In the future we do not need to sent out samples anymore.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NL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5.52% products are returned.</a:t>
            </a:r>
            <a:endParaRPr/>
          </a:p>
          <a:p>
            <a:pPr indent="-184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NL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It seems that customers with more returns = more revenue</a:t>
            </a:r>
            <a:endParaRPr sz="16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NL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But more quantity purchased =/= more or less returns</a:t>
            </a:r>
            <a:endParaRPr sz="16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72" name="Google Shape;27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4501" y="4211626"/>
            <a:ext cx="4848396" cy="1639286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sp>
        <p:nvSpPr>
          <p:cNvPr id="273" name="Google Shape;273;p6"/>
          <p:cNvSpPr/>
          <p:nvPr/>
        </p:nvSpPr>
        <p:spPr>
          <a:xfrm rot="5400000">
            <a:off x="5511739" y="4570926"/>
            <a:ext cx="314890" cy="1110634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5875">
            <a:solidFill>
              <a:srgbClr val="5F6F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"/>
          <p:cNvSpPr txBox="1"/>
          <p:nvPr>
            <p:ph idx="1" type="body"/>
          </p:nvPr>
        </p:nvSpPr>
        <p:spPr>
          <a:xfrm>
            <a:off x="758295" y="860276"/>
            <a:ext cx="2378075" cy="1111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20"/>
              <a:buNone/>
            </a:pPr>
            <a:r>
              <a:rPr lang="en-NL">
                <a:solidFill>
                  <a:srgbClr val="FF0000"/>
                </a:solidFill>
              </a:rPr>
              <a:t>02</a:t>
            </a:r>
            <a:endParaRPr/>
          </a:p>
        </p:txBody>
      </p:sp>
      <p:sp>
        <p:nvSpPr>
          <p:cNvPr id="279" name="Google Shape;279;p7"/>
          <p:cNvSpPr txBox="1"/>
          <p:nvPr>
            <p:ph type="title"/>
          </p:nvPr>
        </p:nvSpPr>
        <p:spPr>
          <a:xfrm>
            <a:off x="2781829" y="507322"/>
            <a:ext cx="7252064" cy="20523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D4B37"/>
              </a:buClr>
              <a:buSzPts val="4400"/>
              <a:buFont typeface="Garamond"/>
              <a:buNone/>
            </a:pPr>
            <a:r>
              <a:rPr lang="en-NL"/>
              <a:t>What do we want to achieve?</a:t>
            </a:r>
            <a:endParaRPr/>
          </a:p>
        </p:txBody>
      </p:sp>
      <p:pic>
        <p:nvPicPr>
          <p:cNvPr descr="15 Powerful Strategies to Increase Online Sales in 2023" id="280" name="Google Shape;280;p7"/>
          <p:cNvPicPr preferRelativeResize="0"/>
          <p:nvPr/>
        </p:nvPicPr>
        <p:blipFill rotWithShape="1">
          <a:blip r:embed="rId3">
            <a:alphaModFix/>
          </a:blip>
          <a:srcRect b="0" l="27792" r="13541" t="0"/>
          <a:stretch/>
        </p:blipFill>
        <p:spPr>
          <a:xfrm>
            <a:off x="4902198" y="1896534"/>
            <a:ext cx="6412539" cy="4098924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7"/>
          <p:cNvSpPr txBox="1"/>
          <p:nvPr/>
        </p:nvSpPr>
        <p:spPr>
          <a:xfrm>
            <a:off x="758295" y="1896533"/>
            <a:ext cx="202353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L" sz="320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Objective</a:t>
            </a:r>
            <a:endParaRPr sz="3200">
              <a:solidFill>
                <a:srgbClr val="FF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030A0">
            <a:alpha val="75686"/>
          </a:srgbClr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8"/>
          <p:cNvSpPr txBox="1"/>
          <p:nvPr>
            <p:ph idx="10" type="dt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NL"/>
              <a:t>9/30/2023</a:t>
            </a:r>
            <a:endParaRPr/>
          </a:p>
        </p:txBody>
      </p:sp>
      <p:sp>
        <p:nvSpPr>
          <p:cNvPr id="287" name="Google Shape;287;p8"/>
          <p:cNvSpPr txBox="1"/>
          <p:nvPr>
            <p:ph idx="12" type="sldNum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L"/>
              <a:t>‹#›</a:t>
            </a:fld>
            <a:endParaRPr/>
          </a:p>
        </p:txBody>
      </p:sp>
      <p:sp>
        <p:nvSpPr>
          <p:cNvPr id="288" name="Google Shape;288;p8"/>
          <p:cNvSpPr txBox="1"/>
          <p:nvPr>
            <p:ph type="title"/>
          </p:nvPr>
        </p:nvSpPr>
        <p:spPr>
          <a:xfrm>
            <a:off x="3281804" y="241510"/>
            <a:ext cx="5297883" cy="29720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4B37"/>
              </a:buClr>
              <a:buSzPts val="6000"/>
              <a:buFont typeface="Garamond"/>
              <a:buNone/>
            </a:pPr>
            <a:r>
              <a:rPr b="1" lang="en-NL" sz="6000">
                <a:solidFill>
                  <a:srgbClr val="1D4B37"/>
                </a:solidFill>
              </a:rPr>
              <a:t>HOW?</a:t>
            </a:r>
            <a:br>
              <a:rPr b="1" lang="en-NL" sz="6000">
                <a:solidFill>
                  <a:srgbClr val="1D4B37"/>
                </a:solidFill>
              </a:rPr>
            </a:br>
            <a:br>
              <a:rPr b="1" lang="en-NL" sz="6000">
                <a:solidFill>
                  <a:srgbClr val="1D4B37"/>
                </a:solidFill>
              </a:rPr>
            </a:br>
            <a:endParaRPr b="1" sz="6000">
              <a:solidFill>
                <a:srgbClr val="1D4B37"/>
              </a:solidFill>
            </a:endParaRPr>
          </a:p>
        </p:txBody>
      </p:sp>
      <p:sp>
        <p:nvSpPr>
          <p:cNvPr id="289" name="Google Shape;289;p8"/>
          <p:cNvSpPr txBox="1"/>
          <p:nvPr/>
        </p:nvSpPr>
        <p:spPr>
          <a:xfrm>
            <a:off x="6096000" y="4076935"/>
            <a:ext cx="5149850" cy="5054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7500" lnSpcReduction="10000"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4B37"/>
              </a:buClr>
              <a:buSzPct val="100000"/>
              <a:buFont typeface="Garamond"/>
              <a:buNone/>
            </a:pPr>
            <a:r>
              <a:t/>
            </a:r>
            <a:endParaRPr sz="2000">
              <a:solidFill>
                <a:srgbClr val="1D4B37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descr="How to Define Your Target Audience on Social Media | Sprout Social" id="290" name="Google Shape;29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0742" y="1875029"/>
            <a:ext cx="7760008" cy="437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42" y="-106532"/>
            <a:ext cx="2956816" cy="2483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9"/>
          <p:cNvSpPr txBox="1"/>
          <p:nvPr>
            <p:ph idx="1" type="body"/>
          </p:nvPr>
        </p:nvSpPr>
        <p:spPr>
          <a:xfrm>
            <a:off x="825623" y="773794"/>
            <a:ext cx="2378075" cy="1111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20"/>
              <a:buNone/>
            </a:pPr>
            <a:r>
              <a:rPr lang="en-NL">
                <a:solidFill>
                  <a:srgbClr val="FF0000"/>
                </a:solidFill>
              </a:rPr>
              <a:t>03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97" name="Google Shape;297;p9"/>
          <p:cNvSpPr txBox="1"/>
          <p:nvPr>
            <p:ph type="title"/>
          </p:nvPr>
        </p:nvSpPr>
        <p:spPr>
          <a:xfrm>
            <a:off x="1288255" y="2874982"/>
            <a:ext cx="6674802" cy="655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D4B37"/>
              </a:buClr>
              <a:buSzPts val="5400"/>
              <a:buFont typeface="Garamond"/>
              <a:buNone/>
            </a:pPr>
            <a:r>
              <a:rPr lang="en-NL" sz="5400"/>
              <a:t>Analysis</a:t>
            </a:r>
            <a:endParaRPr sz="5400"/>
          </a:p>
        </p:txBody>
      </p:sp>
      <p:sp>
        <p:nvSpPr>
          <p:cNvPr id="298" name="Google Shape;298;p9"/>
          <p:cNvSpPr/>
          <p:nvPr/>
        </p:nvSpPr>
        <p:spPr>
          <a:xfrm>
            <a:off x="7776839" y="834501"/>
            <a:ext cx="2663301" cy="1592109"/>
          </a:xfrm>
          <a:prstGeom prst="rect">
            <a:avLst/>
          </a:prstGeom>
          <a:solidFill>
            <a:schemeClr val="accent4"/>
          </a:solidFill>
          <a:ln cap="flat" cmpd="sng" w="15875">
            <a:solidFill>
              <a:srgbClr val="5F6F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NL" sz="18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The Right Target</a:t>
            </a:r>
            <a:endParaRPr/>
          </a:p>
        </p:txBody>
      </p:sp>
      <p:sp>
        <p:nvSpPr>
          <p:cNvPr id="299" name="Google Shape;299;p9"/>
          <p:cNvSpPr/>
          <p:nvPr/>
        </p:nvSpPr>
        <p:spPr>
          <a:xfrm>
            <a:off x="7776839" y="3943165"/>
            <a:ext cx="2663301" cy="1592109"/>
          </a:xfrm>
          <a:prstGeom prst="rect">
            <a:avLst/>
          </a:prstGeom>
          <a:solidFill>
            <a:srgbClr val="F2E0B0"/>
          </a:solidFill>
          <a:ln cap="flat" cmpd="sng" w="15875">
            <a:solidFill>
              <a:srgbClr val="5F6F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NL" sz="180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The Right Products</a:t>
            </a:r>
            <a:endParaRPr/>
          </a:p>
        </p:txBody>
      </p:sp>
      <p:cxnSp>
        <p:nvCxnSpPr>
          <p:cNvPr id="300" name="Google Shape;300;p9"/>
          <p:cNvCxnSpPr/>
          <p:nvPr/>
        </p:nvCxnSpPr>
        <p:spPr>
          <a:xfrm flipH="1" rot="10800000">
            <a:off x="6096000" y="2104009"/>
            <a:ext cx="1538796" cy="967665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1" name="Google Shape;301;p9"/>
          <p:cNvCxnSpPr/>
          <p:nvPr/>
        </p:nvCxnSpPr>
        <p:spPr>
          <a:xfrm>
            <a:off x="6096000" y="3648722"/>
            <a:ext cx="1497367" cy="1109017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Recommender System made easy with Scikit-Surprise | by Ola | Hacktive Devs  | Medium" id="302" name="Google Shape;30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4788" y="3702774"/>
            <a:ext cx="4937740" cy="2231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rganic">
  <a:themeElements>
    <a:clrScheme name="Organic">
      <a:dk1>
        <a:srgbClr val="000000"/>
      </a:dk1>
      <a:lt1>
        <a:srgbClr val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rganic">
  <a:themeElements>
    <a:clrScheme name="Organic">
      <a:dk1>
        <a:srgbClr val="000000"/>
      </a:dk1>
      <a:lt1>
        <a:srgbClr val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2023-09-29T13:17:13Z</dcterms:created>
  <dc:creator>Filzah Annisa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